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62" r:id="rId5"/>
    <p:sldId id="263" r:id="rId6"/>
    <p:sldId id="264" r:id="rId7"/>
    <p:sldId id="265" r:id="rId8"/>
    <p:sldId id="299" r:id="rId9"/>
    <p:sldId id="269" r:id="rId10"/>
    <p:sldId id="273" r:id="rId11"/>
    <p:sldId id="270" r:id="rId12"/>
    <p:sldId id="272" r:id="rId13"/>
    <p:sldId id="275" r:id="rId14"/>
    <p:sldId id="277" r:id="rId15"/>
    <p:sldId id="300" r:id="rId16"/>
    <p:sldId id="278" r:id="rId17"/>
    <p:sldId id="282" r:id="rId18"/>
    <p:sldId id="284" r:id="rId19"/>
    <p:sldId id="285" r:id="rId20"/>
    <p:sldId id="280" r:id="rId21"/>
    <p:sldId id="294" r:id="rId22"/>
    <p:sldId id="288" r:id="rId23"/>
    <p:sldId id="287" r:id="rId24"/>
    <p:sldId id="301" r:id="rId25"/>
    <p:sldId id="292" r:id="rId26"/>
    <p:sldId id="295" r:id="rId27"/>
    <p:sldId id="297" r:id="rId28"/>
  </p:sldIdLst>
  <p:sldSz cx="12192000" cy="6858000"/>
  <p:notesSz cx="6858000" cy="9144000"/>
  <p:embeddedFontLst>
    <p:embeddedFont>
      <p:font typeface="Consolas" panose="020B0609020204030204" pitchFamily="49" charset="0"/>
      <p:regular r:id="rId30"/>
      <p:bold r:id="rId31"/>
      <p:italic r:id="rId32"/>
      <p:boldItalic r:id="rId33"/>
    </p:embeddedFont>
    <p:embeddedFont>
      <p:font typeface="Play"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nTMrZLQxqSUU70XHEpGCnnghGF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900" y="3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4AB54-A3B0-4275-AD37-AED93FA04F41}" type="doc">
      <dgm:prSet loTypeId="urn:microsoft.com/office/officeart/2005/8/layout/process1" loCatId="process" qsTypeId="urn:microsoft.com/office/officeart/2005/8/quickstyle/simple1" qsCatId="simple" csTypeId="urn:microsoft.com/office/officeart/2005/8/colors/accent1_2" csCatId="accent1" phldr="1"/>
      <dgm:spPr/>
    </dgm:pt>
    <dgm:pt modelId="{5013C20C-CB59-47F9-8286-BD842F993CE5}">
      <dgm:prSet phldrT="[Text]"/>
      <dgm:spPr/>
      <dgm:t>
        <a:bodyPr/>
        <a:lstStyle/>
        <a:p>
          <a:r>
            <a:rPr lang="en-US" dirty="0"/>
            <a:t>Segmentation</a:t>
          </a:r>
        </a:p>
      </dgm:t>
    </dgm:pt>
    <dgm:pt modelId="{FB59CD02-E133-417F-A5B9-0AA7E0985E6A}" type="parTrans" cxnId="{9E3563BC-0DE8-482C-9D90-D922E7D5D599}">
      <dgm:prSet/>
      <dgm:spPr/>
      <dgm:t>
        <a:bodyPr/>
        <a:lstStyle/>
        <a:p>
          <a:endParaRPr lang="en-US"/>
        </a:p>
      </dgm:t>
    </dgm:pt>
    <dgm:pt modelId="{1CFB2FFB-56C0-41AE-A234-10D448D16B37}" type="sibTrans" cxnId="{9E3563BC-0DE8-482C-9D90-D922E7D5D599}">
      <dgm:prSet/>
      <dgm:spPr/>
      <dgm:t>
        <a:bodyPr/>
        <a:lstStyle/>
        <a:p>
          <a:endParaRPr lang="en-US"/>
        </a:p>
      </dgm:t>
    </dgm:pt>
    <dgm:pt modelId="{EA9615AE-5EC7-42A3-943F-7FD9C3790ED0}">
      <dgm:prSet phldrT="[Text]"/>
      <dgm:spPr/>
      <dgm:t>
        <a:bodyPr/>
        <a:lstStyle/>
        <a:p>
          <a:r>
            <a:rPr lang="en-US" dirty="0"/>
            <a:t>Feature Extraction</a:t>
          </a:r>
        </a:p>
      </dgm:t>
    </dgm:pt>
    <dgm:pt modelId="{84B06BCC-0B38-4AEC-859D-6C81E3EC561A}" type="parTrans" cxnId="{333D3287-31BD-417E-A97E-19558014DDD6}">
      <dgm:prSet/>
      <dgm:spPr/>
      <dgm:t>
        <a:bodyPr/>
        <a:lstStyle/>
        <a:p>
          <a:endParaRPr lang="en-US"/>
        </a:p>
      </dgm:t>
    </dgm:pt>
    <dgm:pt modelId="{8AFD3162-205F-46D7-9237-E76AE1ABFF0F}" type="sibTrans" cxnId="{333D3287-31BD-417E-A97E-19558014DDD6}">
      <dgm:prSet/>
      <dgm:spPr/>
      <dgm:t>
        <a:bodyPr/>
        <a:lstStyle/>
        <a:p>
          <a:endParaRPr lang="en-US"/>
        </a:p>
      </dgm:t>
    </dgm:pt>
    <dgm:pt modelId="{4E1ECDB1-93CC-4454-B268-00C0630E9407}">
      <dgm:prSet phldrT="[Text]"/>
      <dgm:spPr/>
      <dgm:t>
        <a:bodyPr/>
        <a:lstStyle/>
        <a:p>
          <a:r>
            <a:rPr lang="en-US" dirty="0"/>
            <a:t>Classification</a:t>
          </a:r>
        </a:p>
      </dgm:t>
    </dgm:pt>
    <dgm:pt modelId="{7530D02A-AFF9-4E75-AD1C-EC2C7CC8A526}" type="parTrans" cxnId="{A97BD29B-BDF1-4824-830E-D0A4571A7C2A}">
      <dgm:prSet/>
      <dgm:spPr/>
      <dgm:t>
        <a:bodyPr/>
        <a:lstStyle/>
        <a:p>
          <a:endParaRPr lang="en-US"/>
        </a:p>
      </dgm:t>
    </dgm:pt>
    <dgm:pt modelId="{F1ECAD68-2D2D-46BB-BEF1-363008C01E42}" type="sibTrans" cxnId="{A97BD29B-BDF1-4824-830E-D0A4571A7C2A}">
      <dgm:prSet/>
      <dgm:spPr/>
      <dgm:t>
        <a:bodyPr/>
        <a:lstStyle/>
        <a:p>
          <a:endParaRPr lang="en-US"/>
        </a:p>
      </dgm:t>
    </dgm:pt>
    <dgm:pt modelId="{D7D6DE1A-C816-4422-B7CA-6B0D03DB6D19}" type="pres">
      <dgm:prSet presAssocID="{DA94AB54-A3B0-4275-AD37-AED93FA04F41}" presName="Name0" presStyleCnt="0">
        <dgm:presLayoutVars>
          <dgm:dir/>
          <dgm:resizeHandles val="exact"/>
        </dgm:presLayoutVars>
      </dgm:prSet>
      <dgm:spPr/>
    </dgm:pt>
    <dgm:pt modelId="{C3AD7FDB-E727-46A7-AEFE-2464BF299A65}" type="pres">
      <dgm:prSet presAssocID="{5013C20C-CB59-47F9-8286-BD842F993CE5}" presName="node" presStyleLbl="node1" presStyleIdx="0" presStyleCnt="3">
        <dgm:presLayoutVars>
          <dgm:bulletEnabled val="1"/>
        </dgm:presLayoutVars>
      </dgm:prSet>
      <dgm:spPr/>
    </dgm:pt>
    <dgm:pt modelId="{715F73E8-D0F7-49DB-84D3-B2478ACB4ADD}" type="pres">
      <dgm:prSet presAssocID="{1CFB2FFB-56C0-41AE-A234-10D448D16B37}" presName="sibTrans" presStyleLbl="sibTrans2D1" presStyleIdx="0" presStyleCnt="2"/>
      <dgm:spPr/>
    </dgm:pt>
    <dgm:pt modelId="{A0436186-E61C-4426-8486-D979907D93CF}" type="pres">
      <dgm:prSet presAssocID="{1CFB2FFB-56C0-41AE-A234-10D448D16B37}" presName="connectorText" presStyleLbl="sibTrans2D1" presStyleIdx="0" presStyleCnt="2"/>
      <dgm:spPr/>
    </dgm:pt>
    <dgm:pt modelId="{90F7962C-F94B-4316-96FE-6BDB314B0ED5}" type="pres">
      <dgm:prSet presAssocID="{EA9615AE-5EC7-42A3-943F-7FD9C3790ED0}" presName="node" presStyleLbl="node1" presStyleIdx="1" presStyleCnt="3">
        <dgm:presLayoutVars>
          <dgm:bulletEnabled val="1"/>
        </dgm:presLayoutVars>
      </dgm:prSet>
      <dgm:spPr/>
    </dgm:pt>
    <dgm:pt modelId="{A61299D1-DAA4-4202-BEB8-C437B8D87B5E}" type="pres">
      <dgm:prSet presAssocID="{8AFD3162-205F-46D7-9237-E76AE1ABFF0F}" presName="sibTrans" presStyleLbl="sibTrans2D1" presStyleIdx="1" presStyleCnt="2"/>
      <dgm:spPr/>
    </dgm:pt>
    <dgm:pt modelId="{9E9748AF-9F12-4B02-819E-E36D2D2EC613}" type="pres">
      <dgm:prSet presAssocID="{8AFD3162-205F-46D7-9237-E76AE1ABFF0F}" presName="connectorText" presStyleLbl="sibTrans2D1" presStyleIdx="1" presStyleCnt="2"/>
      <dgm:spPr/>
    </dgm:pt>
    <dgm:pt modelId="{6B135375-633F-479E-A5B8-2AB77F9690DB}" type="pres">
      <dgm:prSet presAssocID="{4E1ECDB1-93CC-4454-B268-00C0630E9407}" presName="node" presStyleLbl="node1" presStyleIdx="2" presStyleCnt="3">
        <dgm:presLayoutVars>
          <dgm:bulletEnabled val="1"/>
        </dgm:presLayoutVars>
      </dgm:prSet>
      <dgm:spPr/>
    </dgm:pt>
  </dgm:ptLst>
  <dgm:cxnLst>
    <dgm:cxn modelId="{8F1CD907-6B92-49DD-9B78-22C35A32E47E}" type="presOf" srcId="{1CFB2FFB-56C0-41AE-A234-10D448D16B37}" destId="{A0436186-E61C-4426-8486-D979907D93CF}" srcOrd="1" destOrd="0" presId="urn:microsoft.com/office/officeart/2005/8/layout/process1"/>
    <dgm:cxn modelId="{E10F1808-DCD7-4B41-91D1-F1AE9604AC50}" type="presOf" srcId="{EA9615AE-5EC7-42A3-943F-7FD9C3790ED0}" destId="{90F7962C-F94B-4316-96FE-6BDB314B0ED5}" srcOrd="0" destOrd="0" presId="urn:microsoft.com/office/officeart/2005/8/layout/process1"/>
    <dgm:cxn modelId="{A4A4D908-C4EA-42FE-9064-5CABEDC53BAC}" type="presOf" srcId="{1CFB2FFB-56C0-41AE-A234-10D448D16B37}" destId="{715F73E8-D0F7-49DB-84D3-B2478ACB4ADD}" srcOrd="0" destOrd="0" presId="urn:microsoft.com/office/officeart/2005/8/layout/process1"/>
    <dgm:cxn modelId="{C701940F-5EC8-4B1D-838B-B8E66D23A7BD}" type="presOf" srcId="{8AFD3162-205F-46D7-9237-E76AE1ABFF0F}" destId="{A61299D1-DAA4-4202-BEB8-C437B8D87B5E}" srcOrd="0" destOrd="0" presId="urn:microsoft.com/office/officeart/2005/8/layout/process1"/>
    <dgm:cxn modelId="{3A664B21-E6DD-4336-92A5-8E36C66CB9F0}" type="presOf" srcId="{5013C20C-CB59-47F9-8286-BD842F993CE5}" destId="{C3AD7FDB-E727-46A7-AEFE-2464BF299A65}" srcOrd="0" destOrd="0" presId="urn:microsoft.com/office/officeart/2005/8/layout/process1"/>
    <dgm:cxn modelId="{2B0C6939-5939-403C-873F-CB068244D801}" type="presOf" srcId="{8AFD3162-205F-46D7-9237-E76AE1ABFF0F}" destId="{9E9748AF-9F12-4B02-819E-E36D2D2EC613}" srcOrd="1" destOrd="0" presId="urn:microsoft.com/office/officeart/2005/8/layout/process1"/>
    <dgm:cxn modelId="{B94EB456-4467-4FA5-A1A0-B7E4DBD211E6}" type="presOf" srcId="{DA94AB54-A3B0-4275-AD37-AED93FA04F41}" destId="{D7D6DE1A-C816-4422-B7CA-6B0D03DB6D19}" srcOrd="0" destOrd="0" presId="urn:microsoft.com/office/officeart/2005/8/layout/process1"/>
    <dgm:cxn modelId="{333D3287-31BD-417E-A97E-19558014DDD6}" srcId="{DA94AB54-A3B0-4275-AD37-AED93FA04F41}" destId="{EA9615AE-5EC7-42A3-943F-7FD9C3790ED0}" srcOrd="1" destOrd="0" parTransId="{84B06BCC-0B38-4AEC-859D-6C81E3EC561A}" sibTransId="{8AFD3162-205F-46D7-9237-E76AE1ABFF0F}"/>
    <dgm:cxn modelId="{ECF13488-2055-4A4A-8190-A35FA9646742}" type="presOf" srcId="{4E1ECDB1-93CC-4454-B268-00C0630E9407}" destId="{6B135375-633F-479E-A5B8-2AB77F9690DB}" srcOrd="0" destOrd="0" presId="urn:microsoft.com/office/officeart/2005/8/layout/process1"/>
    <dgm:cxn modelId="{A97BD29B-BDF1-4824-830E-D0A4571A7C2A}" srcId="{DA94AB54-A3B0-4275-AD37-AED93FA04F41}" destId="{4E1ECDB1-93CC-4454-B268-00C0630E9407}" srcOrd="2" destOrd="0" parTransId="{7530D02A-AFF9-4E75-AD1C-EC2C7CC8A526}" sibTransId="{F1ECAD68-2D2D-46BB-BEF1-363008C01E42}"/>
    <dgm:cxn modelId="{9E3563BC-0DE8-482C-9D90-D922E7D5D599}" srcId="{DA94AB54-A3B0-4275-AD37-AED93FA04F41}" destId="{5013C20C-CB59-47F9-8286-BD842F993CE5}" srcOrd="0" destOrd="0" parTransId="{FB59CD02-E133-417F-A5B9-0AA7E0985E6A}" sibTransId="{1CFB2FFB-56C0-41AE-A234-10D448D16B37}"/>
    <dgm:cxn modelId="{BBC5519A-D789-4609-A677-C3D3AAE977C3}" type="presParOf" srcId="{D7D6DE1A-C816-4422-B7CA-6B0D03DB6D19}" destId="{C3AD7FDB-E727-46A7-AEFE-2464BF299A65}" srcOrd="0" destOrd="0" presId="urn:microsoft.com/office/officeart/2005/8/layout/process1"/>
    <dgm:cxn modelId="{0DD0C71B-EF3A-4C3F-A150-8924F841B343}" type="presParOf" srcId="{D7D6DE1A-C816-4422-B7CA-6B0D03DB6D19}" destId="{715F73E8-D0F7-49DB-84D3-B2478ACB4ADD}" srcOrd="1" destOrd="0" presId="urn:microsoft.com/office/officeart/2005/8/layout/process1"/>
    <dgm:cxn modelId="{83B054C3-6CB9-4F48-93A8-6BD6E5DD7D2B}" type="presParOf" srcId="{715F73E8-D0F7-49DB-84D3-B2478ACB4ADD}" destId="{A0436186-E61C-4426-8486-D979907D93CF}" srcOrd="0" destOrd="0" presId="urn:microsoft.com/office/officeart/2005/8/layout/process1"/>
    <dgm:cxn modelId="{B83E84CC-78B1-49C4-82DD-1E0BECF6FE34}" type="presParOf" srcId="{D7D6DE1A-C816-4422-B7CA-6B0D03DB6D19}" destId="{90F7962C-F94B-4316-96FE-6BDB314B0ED5}" srcOrd="2" destOrd="0" presId="urn:microsoft.com/office/officeart/2005/8/layout/process1"/>
    <dgm:cxn modelId="{772A1F4B-28D4-4EE1-9CE9-0D07B86EC749}" type="presParOf" srcId="{D7D6DE1A-C816-4422-B7CA-6B0D03DB6D19}" destId="{A61299D1-DAA4-4202-BEB8-C437B8D87B5E}" srcOrd="3" destOrd="0" presId="urn:microsoft.com/office/officeart/2005/8/layout/process1"/>
    <dgm:cxn modelId="{AFF0913B-57B5-442C-9F9E-6ADD3A3BD1FC}" type="presParOf" srcId="{A61299D1-DAA4-4202-BEB8-C437B8D87B5E}" destId="{9E9748AF-9F12-4B02-819E-E36D2D2EC613}" srcOrd="0" destOrd="0" presId="urn:microsoft.com/office/officeart/2005/8/layout/process1"/>
    <dgm:cxn modelId="{DAB749BE-B6B3-450C-A0EB-AC1294A64865}" type="presParOf" srcId="{D7D6DE1A-C816-4422-B7CA-6B0D03DB6D19}" destId="{6B135375-633F-479E-A5B8-2AB77F9690D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5ABB9-44D8-4AA5-958F-63C104E8D57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0B3904B-400E-4ABE-9C52-845B95F50342}">
      <dgm:prSet phldrT="[Text]"/>
      <dgm:spPr/>
      <dgm:t>
        <a:bodyPr/>
        <a:lstStyle/>
        <a:p>
          <a:r>
            <a:rPr lang="en-US" dirty="0"/>
            <a:t>Preprocessing</a:t>
          </a:r>
        </a:p>
      </dgm:t>
    </dgm:pt>
    <dgm:pt modelId="{E3E6245F-12A6-42BB-8097-1D9D66002449}" type="parTrans" cxnId="{7646086E-9464-4595-BA36-4E63BC5E1389}">
      <dgm:prSet/>
      <dgm:spPr/>
      <dgm:t>
        <a:bodyPr/>
        <a:lstStyle/>
        <a:p>
          <a:endParaRPr lang="en-US"/>
        </a:p>
      </dgm:t>
    </dgm:pt>
    <dgm:pt modelId="{931F02C9-AAA8-4F21-96A9-A75DB542D4CA}" type="sibTrans" cxnId="{7646086E-9464-4595-BA36-4E63BC5E1389}">
      <dgm:prSet/>
      <dgm:spPr/>
      <dgm:t>
        <a:bodyPr/>
        <a:lstStyle/>
        <a:p>
          <a:endParaRPr lang="en-US"/>
        </a:p>
      </dgm:t>
    </dgm:pt>
    <dgm:pt modelId="{EEC4330A-3A98-4526-9C0A-3D5297FEC12D}">
      <dgm:prSet phldrT="[Text]"/>
      <dgm:spPr/>
      <dgm:t>
        <a:bodyPr/>
        <a:lstStyle/>
        <a:p>
          <a:r>
            <a:rPr lang="en-US" dirty="0"/>
            <a:t>Noise reduction, normalization, and contrast enhancement</a:t>
          </a:r>
        </a:p>
      </dgm:t>
    </dgm:pt>
    <dgm:pt modelId="{87792D72-A675-427B-8FF0-D3D450376BA6}" type="parTrans" cxnId="{9E699E67-82F2-4DA6-9DF4-A0CFFA1E1895}">
      <dgm:prSet/>
      <dgm:spPr/>
      <dgm:t>
        <a:bodyPr/>
        <a:lstStyle/>
        <a:p>
          <a:endParaRPr lang="en-US"/>
        </a:p>
      </dgm:t>
    </dgm:pt>
    <dgm:pt modelId="{8A92BD77-7653-4718-8888-D325F49E53F0}" type="sibTrans" cxnId="{9E699E67-82F2-4DA6-9DF4-A0CFFA1E1895}">
      <dgm:prSet/>
      <dgm:spPr/>
      <dgm:t>
        <a:bodyPr/>
        <a:lstStyle/>
        <a:p>
          <a:endParaRPr lang="en-US"/>
        </a:p>
      </dgm:t>
    </dgm:pt>
    <dgm:pt modelId="{283F7A3A-4204-4F87-9C79-E54C7A4C4899}">
      <dgm:prSet phldrT="[Text]"/>
      <dgm:spPr/>
      <dgm:t>
        <a:bodyPr/>
        <a:lstStyle/>
        <a:p>
          <a:r>
            <a:rPr lang="en-US" dirty="0"/>
            <a:t>Thresholding</a:t>
          </a:r>
        </a:p>
      </dgm:t>
    </dgm:pt>
    <dgm:pt modelId="{1B968250-9624-4C6B-B41D-3D873D4441BA}" type="parTrans" cxnId="{677FD78B-45CA-4532-AF12-6782B9C9CE0B}">
      <dgm:prSet/>
      <dgm:spPr/>
      <dgm:t>
        <a:bodyPr/>
        <a:lstStyle/>
        <a:p>
          <a:endParaRPr lang="en-US"/>
        </a:p>
      </dgm:t>
    </dgm:pt>
    <dgm:pt modelId="{DF4B3A23-684C-4849-AADC-E047D2048FE8}" type="sibTrans" cxnId="{677FD78B-45CA-4532-AF12-6782B9C9CE0B}">
      <dgm:prSet/>
      <dgm:spPr/>
      <dgm:t>
        <a:bodyPr/>
        <a:lstStyle/>
        <a:p>
          <a:endParaRPr lang="en-US"/>
        </a:p>
      </dgm:t>
    </dgm:pt>
    <dgm:pt modelId="{B9E4CC7C-91A3-406E-A6A0-7F1C8C7C9695}">
      <dgm:prSet phldrT="[Text]"/>
      <dgm:spPr/>
      <dgm:t>
        <a:bodyPr/>
        <a:lstStyle/>
        <a:p>
          <a:r>
            <a:rPr lang="en-US" dirty="0"/>
            <a:t>to separate foreground from background</a:t>
          </a:r>
        </a:p>
      </dgm:t>
    </dgm:pt>
    <dgm:pt modelId="{C134B48E-DD88-43FB-96C8-DB7FFC42F51F}" type="parTrans" cxnId="{9AB9F6D1-1E80-45CA-A0B6-B896CC512C2A}">
      <dgm:prSet/>
      <dgm:spPr/>
      <dgm:t>
        <a:bodyPr/>
        <a:lstStyle/>
        <a:p>
          <a:endParaRPr lang="en-US"/>
        </a:p>
      </dgm:t>
    </dgm:pt>
    <dgm:pt modelId="{96B9349E-18AB-47DF-9D3F-53252A4B5A78}" type="sibTrans" cxnId="{9AB9F6D1-1E80-45CA-A0B6-B896CC512C2A}">
      <dgm:prSet/>
      <dgm:spPr/>
      <dgm:t>
        <a:bodyPr/>
        <a:lstStyle/>
        <a:p>
          <a:endParaRPr lang="en-US"/>
        </a:p>
      </dgm:t>
    </dgm:pt>
    <dgm:pt modelId="{44E206B9-35B0-4D26-A685-FEB2E8BB0111}">
      <dgm:prSet phldrT="[Text]"/>
      <dgm:spPr/>
      <dgm:t>
        <a:bodyPr/>
        <a:lstStyle/>
        <a:p>
          <a:r>
            <a:rPr lang="en-US" dirty="0"/>
            <a:t>Morphological Operations</a:t>
          </a:r>
        </a:p>
      </dgm:t>
    </dgm:pt>
    <dgm:pt modelId="{2C6E2AA2-8DD0-41C4-A89B-6C25F4E5AFB9}" type="parTrans" cxnId="{0898323C-FF60-4229-9526-06202D9ECCBC}">
      <dgm:prSet/>
      <dgm:spPr/>
      <dgm:t>
        <a:bodyPr/>
        <a:lstStyle/>
        <a:p>
          <a:endParaRPr lang="en-US"/>
        </a:p>
      </dgm:t>
    </dgm:pt>
    <dgm:pt modelId="{9D206062-BE2E-4464-B334-D147E9BE99BB}" type="sibTrans" cxnId="{0898323C-FF60-4229-9526-06202D9ECCBC}">
      <dgm:prSet/>
      <dgm:spPr/>
      <dgm:t>
        <a:bodyPr/>
        <a:lstStyle/>
        <a:p>
          <a:endParaRPr lang="en-US"/>
        </a:p>
      </dgm:t>
    </dgm:pt>
    <dgm:pt modelId="{84120631-A832-44E3-BD3A-DE326A4F61E2}">
      <dgm:prSet phldrT="[Text]"/>
      <dgm:spPr/>
      <dgm:t>
        <a:bodyPr/>
        <a:lstStyle/>
        <a:p>
          <a:r>
            <a:rPr lang="en-US" dirty="0"/>
            <a:t>(erosion, dilation, etc.) to refine boundaries</a:t>
          </a:r>
        </a:p>
      </dgm:t>
    </dgm:pt>
    <dgm:pt modelId="{12841CAF-017B-45AE-BE6C-6C6F7A377F5C}" type="parTrans" cxnId="{DC1913CD-D084-4537-8495-8B99028C49F1}">
      <dgm:prSet/>
      <dgm:spPr/>
      <dgm:t>
        <a:bodyPr/>
        <a:lstStyle/>
        <a:p>
          <a:endParaRPr lang="en-US"/>
        </a:p>
      </dgm:t>
    </dgm:pt>
    <dgm:pt modelId="{83334EDD-9ADA-4EC1-9C34-521B68C03841}" type="sibTrans" cxnId="{DC1913CD-D084-4537-8495-8B99028C49F1}">
      <dgm:prSet/>
      <dgm:spPr/>
      <dgm:t>
        <a:bodyPr/>
        <a:lstStyle/>
        <a:p>
          <a:endParaRPr lang="en-US"/>
        </a:p>
      </dgm:t>
    </dgm:pt>
    <dgm:pt modelId="{4984DE94-516D-47A9-A1A5-DB03A128A57F}">
      <dgm:prSet/>
      <dgm:spPr/>
      <dgm:t>
        <a:bodyPr/>
        <a:lstStyle/>
        <a:p>
          <a:endParaRPr lang="en-US" dirty="0"/>
        </a:p>
      </dgm:t>
    </dgm:pt>
    <dgm:pt modelId="{9F0F5056-FD68-4771-9E26-5C4AF5406674}" type="parTrans" cxnId="{4E483965-41D8-410E-BC8C-23E1C205072A}">
      <dgm:prSet/>
      <dgm:spPr/>
      <dgm:t>
        <a:bodyPr/>
        <a:lstStyle/>
        <a:p>
          <a:endParaRPr lang="en-US"/>
        </a:p>
      </dgm:t>
    </dgm:pt>
    <dgm:pt modelId="{29AE30D1-10C5-4E73-8F7B-47980BDDCA44}" type="sibTrans" cxnId="{4E483965-41D8-410E-BC8C-23E1C205072A}">
      <dgm:prSet/>
      <dgm:spPr/>
      <dgm:t>
        <a:bodyPr/>
        <a:lstStyle/>
        <a:p>
          <a:endParaRPr lang="en-US"/>
        </a:p>
      </dgm:t>
    </dgm:pt>
    <dgm:pt modelId="{6CCB6715-92EC-4D85-A660-288BC8991852}" type="pres">
      <dgm:prSet presAssocID="{9805ABB9-44D8-4AA5-958F-63C104E8D573}" presName="rootnode" presStyleCnt="0">
        <dgm:presLayoutVars>
          <dgm:chMax/>
          <dgm:chPref/>
          <dgm:dir/>
          <dgm:animLvl val="lvl"/>
        </dgm:presLayoutVars>
      </dgm:prSet>
      <dgm:spPr/>
    </dgm:pt>
    <dgm:pt modelId="{E1E93474-5E50-4727-A327-EC311BA04D71}" type="pres">
      <dgm:prSet presAssocID="{10B3904B-400E-4ABE-9C52-845B95F50342}" presName="composite" presStyleCnt="0"/>
      <dgm:spPr/>
    </dgm:pt>
    <dgm:pt modelId="{1E9064E6-6A4E-4DD3-A2D3-586E665B4E3A}" type="pres">
      <dgm:prSet presAssocID="{10B3904B-400E-4ABE-9C52-845B95F50342}" presName="bentUpArrow1" presStyleLbl="alignImgPlace1" presStyleIdx="0" presStyleCnt="2"/>
      <dgm:spPr/>
    </dgm:pt>
    <dgm:pt modelId="{B8D3742C-900F-4AA0-B0DC-3BBE87B4B549}" type="pres">
      <dgm:prSet presAssocID="{10B3904B-400E-4ABE-9C52-845B95F50342}" presName="ParentText" presStyleLbl="node1" presStyleIdx="0" presStyleCnt="3">
        <dgm:presLayoutVars>
          <dgm:chMax val="1"/>
          <dgm:chPref val="1"/>
          <dgm:bulletEnabled val="1"/>
        </dgm:presLayoutVars>
      </dgm:prSet>
      <dgm:spPr/>
    </dgm:pt>
    <dgm:pt modelId="{1A826D8E-3F81-4B38-BEA7-792A5A3282FA}" type="pres">
      <dgm:prSet presAssocID="{10B3904B-400E-4ABE-9C52-845B95F50342}" presName="ChildText" presStyleLbl="revTx" presStyleIdx="0" presStyleCnt="3">
        <dgm:presLayoutVars>
          <dgm:chMax val="0"/>
          <dgm:chPref val="0"/>
          <dgm:bulletEnabled val="1"/>
        </dgm:presLayoutVars>
      </dgm:prSet>
      <dgm:spPr/>
    </dgm:pt>
    <dgm:pt modelId="{F5308B87-AC63-4105-81A8-28045F7A5846}" type="pres">
      <dgm:prSet presAssocID="{931F02C9-AAA8-4F21-96A9-A75DB542D4CA}" presName="sibTrans" presStyleCnt="0"/>
      <dgm:spPr/>
    </dgm:pt>
    <dgm:pt modelId="{6874D2D9-A5F4-457E-B05E-F409E4081736}" type="pres">
      <dgm:prSet presAssocID="{283F7A3A-4204-4F87-9C79-E54C7A4C4899}" presName="composite" presStyleCnt="0"/>
      <dgm:spPr/>
    </dgm:pt>
    <dgm:pt modelId="{00AABD53-B300-47DE-8581-08055D76557A}" type="pres">
      <dgm:prSet presAssocID="{283F7A3A-4204-4F87-9C79-E54C7A4C4899}" presName="bentUpArrow1" presStyleLbl="alignImgPlace1" presStyleIdx="1" presStyleCnt="2"/>
      <dgm:spPr/>
    </dgm:pt>
    <dgm:pt modelId="{415498C5-ADAA-43A1-912E-ACE28F8C8EA8}" type="pres">
      <dgm:prSet presAssocID="{283F7A3A-4204-4F87-9C79-E54C7A4C4899}" presName="ParentText" presStyleLbl="node1" presStyleIdx="1" presStyleCnt="3" custLinFactNeighborX="1396" custLinFactNeighborY="0">
        <dgm:presLayoutVars>
          <dgm:chMax val="1"/>
          <dgm:chPref val="1"/>
          <dgm:bulletEnabled val="1"/>
        </dgm:presLayoutVars>
      </dgm:prSet>
      <dgm:spPr/>
    </dgm:pt>
    <dgm:pt modelId="{C5AE17BC-C2D3-46BF-9855-D71F58D96AD9}" type="pres">
      <dgm:prSet presAssocID="{283F7A3A-4204-4F87-9C79-E54C7A4C4899}" presName="ChildText" presStyleLbl="revTx" presStyleIdx="1" presStyleCnt="3">
        <dgm:presLayoutVars>
          <dgm:chMax val="0"/>
          <dgm:chPref val="0"/>
          <dgm:bulletEnabled val="1"/>
        </dgm:presLayoutVars>
      </dgm:prSet>
      <dgm:spPr/>
    </dgm:pt>
    <dgm:pt modelId="{580888E9-05E7-41A5-9FE9-04E48029560B}" type="pres">
      <dgm:prSet presAssocID="{DF4B3A23-684C-4849-AADC-E047D2048FE8}" presName="sibTrans" presStyleCnt="0"/>
      <dgm:spPr/>
    </dgm:pt>
    <dgm:pt modelId="{7663EBEB-DBF1-4510-ABE8-32DD658D302D}" type="pres">
      <dgm:prSet presAssocID="{44E206B9-35B0-4D26-A685-FEB2E8BB0111}" presName="composite" presStyleCnt="0"/>
      <dgm:spPr/>
    </dgm:pt>
    <dgm:pt modelId="{1E33F531-1411-415D-9F6E-C2F99F798E31}" type="pres">
      <dgm:prSet presAssocID="{44E206B9-35B0-4D26-A685-FEB2E8BB0111}" presName="ParentText" presStyleLbl="node1" presStyleIdx="2" presStyleCnt="3">
        <dgm:presLayoutVars>
          <dgm:chMax val="1"/>
          <dgm:chPref val="1"/>
          <dgm:bulletEnabled val="1"/>
        </dgm:presLayoutVars>
      </dgm:prSet>
      <dgm:spPr/>
    </dgm:pt>
    <dgm:pt modelId="{594A9A7B-28D6-47FA-B752-DA006039C387}" type="pres">
      <dgm:prSet presAssocID="{44E206B9-35B0-4D26-A685-FEB2E8BB0111}" presName="FinalChildText" presStyleLbl="revTx" presStyleIdx="2" presStyleCnt="3">
        <dgm:presLayoutVars>
          <dgm:chMax val="0"/>
          <dgm:chPref val="0"/>
          <dgm:bulletEnabled val="1"/>
        </dgm:presLayoutVars>
      </dgm:prSet>
      <dgm:spPr/>
    </dgm:pt>
  </dgm:ptLst>
  <dgm:cxnLst>
    <dgm:cxn modelId="{6AE0B81D-53EC-4205-88E8-E8373496B66E}" type="presOf" srcId="{9805ABB9-44D8-4AA5-958F-63C104E8D573}" destId="{6CCB6715-92EC-4D85-A660-288BC8991852}" srcOrd="0" destOrd="0" presId="urn:microsoft.com/office/officeart/2005/8/layout/StepDownProcess"/>
    <dgm:cxn modelId="{66633134-7A79-4F8D-B9DD-73CF9A6D0FB0}" type="presOf" srcId="{10B3904B-400E-4ABE-9C52-845B95F50342}" destId="{B8D3742C-900F-4AA0-B0DC-3BBE87B4B549}" srcOrd="0" destOrd="0" presId="urn:microsoft.com/office/officeart/2005/8/layout/StepDownProcess"/>
    <dgm:cxn modelId="{0898323C-FF60-4229-9526-06202D9ECCBC}" srcId="{9805ABB9-44D8-4AA5-958F-63C104E8D573}" destId="{44E206B9-35B0-4D26-A685-FEB2E8BB0111}" srcOrd="2" destOrd="0" parTransId="{2C6E2AA2-8DD0-41C4-A89B-6C25F4E5AFB9}" sibTransId="{9D206062-BE2E-4464-B334-D147E9BE99BB}"/>
    <dgm:cxn modelId="{6D8C2D3E-9AFC-439D-B5F3-BA0CE7060060}" type="presOf" srcId="{44E206B9-35B0-4D26-A685-FEB2E8BB0111}" destId="{1E33F531-1411-415D-9F6E-C2F99F798E31}" srcOrd="0" destOrd="0" presId="urn:microsoft.com/office/officeart/2005/8/layout/StepDownProcess"/>
    <dgm:cxn modelId="{4E483965-41D8-410E-BC8C-23E1C205072A}" srcId="{10B3904B-400E-4ABE-9C52-845B95F50342}" destId="{4984DE94-516D-47A9-A1A5-DB03A128A57F}" srcOrd="1" destOrd="0" parTransId="{9F0F5056-FD68-4771-9E26-5C4AF5406674}" sibTransId="{29AE30D1-10C5-4E73-8F7B-47980BDDCA44}"/>
    <dgm:cxn modelId="{9E699E67-82F2-4DA6-9DF4-A0CFFA1E1895}" srcId="{10B3904B-400E-4ABE-9C52-845B95F50342}" destId="{EEC4330A-3A98-4526-9C0A-3D5297FEC12D}" srcOrd="0" destOrd="0" parTransId="{87792D72-A675-427B-8FF0-D3D450376BA6}" sibTransId="{8A92BD77-7653-4718-8888-D325F49E53F0}"/>
    <dgm:cxn modelId="{CC0F1D4C-E567-4A14-A4BA-437CAD849487}" type="presOf" srcId="{B9E4CC7C-91A3-406E-A6A0-7F1C8C7C9695}" destId="{C5AE17BC-C2D3-46BF-9855-D71F58D96AD9}" srcOrd="0" destOrd="0" presId="urn:microsoft.com/office/officeart/2005/8/layout/StepDownProcess"/>
    <dgm:cxn modelId="{7646086E-9464-4595-BA36-4E63BC5E1389}" srcId="{9805ABB9-44D8-4AA5-958F-63C104E8D573}" destId="{10B3904B-400E-4ABE-9C52-845B95F50342}" srcOrd="0" destOrd="0" parTransId="{E3E6245F-12A6-42BB-8097-1D9D66002449}" sibTransId="{931F02C9-AAA8-4F21-96A9-A75DB542D4CA}"/>
    <dgm:cxn modelId="{1CA3037C-1B7A-4357-ACE8-CA46CE1F0262}" type="presOf" srcId="{283F7A3A-4204-4F87-9C79-E54C7A4C4899}" destId="{415498C5-ADAA-43A1-912E-ACE28F8C8EA8}" srcOrd="0" destOrd="0" presId="urn:microsoft.com/office/officeart/2005/8/layout/StepDownProcess"/>
    <dgm:cxn modelId="{677FD78B-45CA-4532-AF12-6782B9C9CE0B}" srcId="{9805ABB9-44D8-4AA5-958F-63C104E8D573}" destId="{283F7A3A-4204-4F87-9C79-E54C7A4C4899}" srcOrd="1" destOrd="0" parTransId="{1B968250-9624-4C6B-B41D-3D873D4441BA}" sibTransId="{DF4B3A23-684C-4849-AADC-E047D2048FE8}"/>
    <dgm:cxn modelId="{B9DAF8C4-439F-4007-8AD9-6CF3C54C908A}" type="presOf" srcId="{4984DE94-516D-47A9-A1A5-DB03A128A57F}" destId="{1A826D8E-3F81-4B38-BEA7-792A5A3282FA}" srcOrd="0" destOrd="1" presId="urn:microsoft.com/office/officeart/2005/8/layout/StepDownProcess"/>
    <dgm:cxn modelId="{DC1913CD-D084-4537-8495-8B99028C49F1}" srcId="{44E206B9-35B0-4D26-A685-FEB2E8BB0111}" destId="{84120631-A832-44E3-BD3A-DE326A4F61E2}" srcOrd="0" destOrd="0" parTransId="{12841CAF-017B-45AE-BE6C-6C6F7A377F5C}" sibTransId="{83334EDD-9ADA-4EC1-9C34-521B68C03841}"/>
    <dgm:cxn modelId="{9AB9F6D1-1E80-45CA-A0B6-B896CC512C2A}" srcId="{283F7A3A-4204-4F87-9C79-E54C7A4C4899}" destId="{B9E4CC7C-91A3-406E-A6A0-7F1C8C7C9695}" srcOrd="0" destOrd="0" parTransId="{C134B48E-DD88-43FB-96C8-DB7FFC42F51F}" sibTransId="{96B9349E-18AB-47DF-9D3F-53252A4B5A78}"/>
    <dgm:cxn modelId="{E55C20DF-073E-42A6-8011-B298B16B4209}" type="presOf" srcId="{EEC4330A-3A98-4526-9C0A-3D5297FEC12D}" destId="{1A826D8E-3F81-4B38-BEA7-792A5A3282FA}" srcOrd="0" destOrd="0" presId="urn:microsoft.com/office/officeart/2005/8/layout/StepDownProcess"/>
    <dgm:cxn modelId="{090CD3F6-A1AA-49F9-B6AC-31C9CAC1A56B}" type="presOf" srcId="{84120631-A832-44E3-BD3A-DE326A4F61E2}" destId="{594A9A7B-28D6-47FA-B752-DA006039C387}" srcOrd="0" destOrd="0" presId="urn:microsoft.com/office/officeart/2005/8/layout/StepDownProcess"/>
    <dgm:cxn modelId="{7689124E-2FD3-4B59-A030-0A33ACF6AABB}" type="presParOf" srcId="{6CCB6715-92EC-4D85-A660-288BC8991852}" destId="{E1E93474-5E50-4727-A327-EC311BA04D71}" srcOrd="0" destOrd="0" presId="urn:microsoft.com/office/officeart/2005/8/layout/StepDownProcess"/>
    <dgm:cxn modelId="{12358D35-0983-411C-844A-D687D5CC383D}" type="presParOf" srcId="{E1E93474-5E50-4727-A327-EC311BA04D71}" destId="{1E9064E6-6A4E-4DD3-A2D3-586E665B4E3A}" srcOrd="0" destOrd="0" presId="urn:microsoft.com/office/officeart/2005/8/layout/StepDownProcess"/>
    <dgm:cxn modelId="{9072B244-BF82-4B3B-A2D9-DEE5EB17490D}" type="presParOf" srcId="{E1E93474-5E50-4727-A327-EC311BA04D71}" destId="{B8D3742C-900F-4AA0-B0DC-3BBE87B4B549}" srcOrd="1" destOrd="0" presId="urn:microsoft.com/office/officeart/2005/8/layout/StepDownProcess"/>
    <dgm:cxn modelId="{B078E21C-1074-40C0-A60A-B9B2328F1F0E}" type="presParOf" srcId="{E1E93474-5E50-4727-A327-EC311BA04D71}" destId="{1A826D8E-3F81-4B38-BEA7-792A5A3282FA}" srcOrd="2" destOrd="0" presId="urn:microsoft.com/office/officeart/2005/8/layout/StepDownProcess"/>
    <dgm:cxn modelId="{320BA706-788D-461A-A61D-101638448723}" type="presParOf" srcId="{6CCB6715-92EC-4D85-A660-288BC8991852}" destId="{F5308B87-AC63-4105-81A8-28045F7A5846}" srcOrd="1" destOrd="0" presId="urn:microsoft.com/office/officeart/2005/8/layout/StepDownProcess"/>
    <dgm:cxn modelId="{58D7C10D-AE46-49B2-ABB9-9B9C5F921152}" type="presParOf" srcId="{6CCB6715-92EC-4D85-A660-288BC8991852}" destId="{6874D2D9-A5F4-457E-B05E-F409E4081736}" srcOrd="2" destOrd="0" presId="urn:microsoft.com/office/officeart/2005/8/layout/StepDownProcess"/>
    <dgm:cxn modelId="{86E0E118-6C27-454A-B42D-ED230E058F07}" type="presParOf" srcId="{6874D2D9-A5F4-457E-B05E-F409E4081736}" destId="{00AABD53-B300-47DE-8581-08055D76557A}" srcOrd="0" destOrd="0" presId="urn:microsoft.com/office/officeart/2005/8/layout/StepDownProcess"/>
    <dgm:cxn modelId="{51D84C50-2E5D-4122-9D44-C91F2E095CBC}" type="presParOf" srcId="{6874D2D9-A5F4-457E-B05E-F409E4081736}" destId="{415498C5-ADAA-43A1-912E-ACE28F8C8EA8}" srcOrd="1" destOrd="0" presId="urn:microsoft.com/office/officeart/2005/8/layout/StepDownProcess"/>
    <dgm:cxn modelId="{282892C8-DD43-4B3F-ABEB-414AB93B6023}" type="presParOf" srcId="{6874D2D9-A5F4-457E-B05E-F409E4081736}" destId="{C5AE17BC-C2D3-46BF-9855-D71F58D96AD9}" srcOrd="2" destOrd="0" presId="urn:microsoft.com/office/officeart/2005/8/layout/StepDownProcess"/>
    <dgm:cxn modelId="{02AA21C0-6DC7-48FD-90F5-625285E12E5D}" type="presParOf" srcId="{6CCB6715-92EC-4D85-A660-288BC8991852}" destId="{580888E9-05E7-41A5-9FE9-04E48029560B}" srcOrd="3" destOrd="0" presId="urn:microsoft.com/office/officeart/2005/8/layout/StepDownProcess"/>
    <dgm:cxn modelId="{82D16F88-1CE4-4992-A751-D7C162E9BF75}" type="presParOf" srcId="{6CCB6715-92EC-4D85-A660-288BC8991852}" destId="{7663EBEB-DBF1-4510-ABE8-32DD658D302D}" srcOrd="4" destOrd="0" presId="urn:microsoft.com/office/officeart/2005/8/layout/StepDownProcess"/>
    <dgm:cxn modelId="{DE8E3CAE-C8A3-4E6C-ACA4-EB4CE5F997BC}" type="presParOf" srcId="{7663EBEB-DBF1-4510-ABE8-32DD658D302D}" destId="{1E33F531-1411-415D-9F6E-C2F99F798E31}" srcOrd="0" destOrd="0" presId="urn:microsoft.com/office/officeart/2005/8/layout/StepDownProcess"/>
    <dgm:cxn modelId="{AB7C47F3-B9AD-4E06-9E16-DE8687A833D5}" type="presParOf" srcId="{7663EBEB-DBF1-4510-ABE8-32DD658D302D}" destId="{594A9A7B-28D6-47FA-B752-DA006039C38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D7FDB-E727-46A7-AEFE-2464BF299A65}">
      <dsp:nvSpPr>
        <dsp:cNvPr id="0" name=""/>
        <dsp:cNvSpPr/>
      </dsp:nvSpPr>
      <dsp:spPr>
        <a:xfrm>
          <a:off x="7143" y="1027585"/>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Segmentation</a:t>
          </a:r>
        </a:p>
      </dsp:txBody>
      <dsp:txXfrm>
        <a:off x="44665" y="1065107"/>
        <a:ext cx="2060143" cy="1206068"/>
      </dsp:txXfrm>
    </dsp:sp>
    <dsp:sp modelId="{715F73E8-D0F7-49DB-84D3-B2478ACB4ADD}">
      <dsp:nvSpPr>
        <dsp:cNvPr id="0" name=""/>
        <dsp:cNvSpPr/>
      </dsp:nvSpPr>
      <dsp:spPr>
        <a:xfrm>
          <a:off x="2355850" y="1403378"/>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1509283"/>
        <a:ext cx="316861" cy="317716"/>
      </dsp:txXfrm>
    </dsp:sp>
    <dsp:sp modelId="{90F7962C-F94B-4316-96FE-6BDB314B0ED5}">
      <dsp:nvSpPr>
        <dsp:cNvPr id="0" name=""/>
        <dsp:cNvSpPr/>
      </dsp:nvSpPr>
      <dsp:spPr>
        <a:xfrm>
          <a:off x="2996406" y="1027585"/>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Feature Extraction</a:t>
          </a:r>
        </a:p>
      </dsp:txBody>
      <dsp:txXfrm>
        <a:off x="3033928" y="1065107"/>
        <a:ext cx="2060143" cy="1206068"/>
      </dsp:txXfrm>
    </dsp:sp>
    <dsp:sp modelId="{A61299D1-DAA4-4202-BEB8-C437B8D87B5E}">
      <dsp:nvSpPr>
        <dsp:cNvPr id="0" name=""/>
        <dsp:cNvSpPr/>
      </dsp:nvSpPr>
      <dsp:spPr>
        <a:xfrm>
          <a:off x="5345112" y="1403378"/>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1509283"/>
        <a:ext cx="316861" cy="317716"/>
      </dsp:txXfrm>
    </dsp:sp>
    <dsp:sp modelId="{6B135375-633F-479E-A5B8-2AB77F9690DB}">
      <dsp:nvSpPr>
        <dsp:cNvPr id="0" name=""/>
        <dsp:cNvSpPr/>
      </dsp:nvSpPr>
      <dsp:spPr>
        <a:xfrm>
          <a:off x="5985668" y="1027585"/>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Classification</a:t>
          </a:r>
        </a:p>
      </dsp:txBody>
      <dsp:txXfrm>
        <a:off x="6023190" y="1065107"/>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064E6-6A4E-4DD3-A2D3-586E665B4E3A}">
      <dsp:nvSpPr>
        <dsp:cNvPr id="0" name=""/>
        <dsp:cNvSpPr/>
      </dsp:nvSpPr>
      <dsp:spPr>
        <a:xfrm rot="5400000">
          <a:off x="548329" y="1295599"/>
          <a:ext cx="1145845" cy="130450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3742C-900F-4AA0-B0DC-3BBE87B4B549}">
      <dsp:nvSpPr>
        <dsp:cNvPr id="0" name=""/>
        <dsp:cNvSpPr/>
      </dsp:nvSpPr>
      <dsp:spPr>
        <a:xfrm>
          <a:off x="244749" y="25406"/>
          <a:ext cx="1928929" cy="135018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Preprocessing</a:t>
          </a:r>
        </a:p>
      </dsp:txBody>
      <dsp:txXfrm>
        <a:off x="310672" y="91329"/>
        <a:ext cx="1797083" cy="1218342"/>
      </dsp:txXfrm>
    </dsp:sp>
    <dsp:sp modelId="{1A826D8E-3F81-4B38-BEA7-792A5A3282FA}">
      <dsp:nvSpPr>
        <dsp:cNvPr id="0" name=""/>
        <dsp:cNvSpPr/>
      </dsp:nvSpPr>
      <dsp:spPr>
        <a:xfrm>
          <a:off x="2173679" y="154177"/>
          <a:ext cx="1402919" cy="10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Noise reduction, normalization, and contrast enhancement</a:t>
          </a:r>
        </a:p>
        <a:p>
          <a:pPr marL="114300" lvl="1" indent="-114300" algn="l" defTabSz="533400">
            <a:lnSpc>
              <a:spcPct val="90000"/>
            </a:lnSpc>
            <a:spcBef>
              <a:spcPct val="0"/>
            </a:spcBef>
            <a:spcAft>
              <a:spcPct val="15000"/>
            </a:spcAft>
            <a:buChar char="•"/>
          </a:pPr>
          <a:endParaRPr lang="en-US" sz="1200" kern="1200" dirty="0"/>
        </a:p>
      </dsp:txBody>
      <dsp:txXfrm>
        <a:off x="2173679" y="154177"/>
        <a:ext cx="1402919" cy="1091281"/>
      </dsp:txXfrm>
    </dsp:sp>
    <dsp:sp modelId="{00AABD53-B300-47DE-8581-08055D76557A}">
      <dsp:nvSpPr>
        <dsp:cNvPr id="0" name=""/>
        <dsp:cNvSpPr/>
      </dsp:nvSpPr>
      <dsp:spPr>
        <a:xfrm rot="5400000">
          <a:off x="2147617" y="2812306"/>
          <a:ext cx="1145845" cy="130450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5498C5-ADAA-43A1-912E-ACE28F8C8EA8}">
      <dsp:nvSpPr>
        <dsp:cNvPr id="0" name=""/>
        <dsp:cNvSpPr/>
      </dsp:nvSpPr>
      <dsp:spPr>
        <a:xfrm>
          <a:off x="1870965" y="1542113"/>
          <a:ext cx="1928929" cy="135018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Thresholding</a:t>
          </a:r>
        </a:p>
      </dsp:txBody>
      <dsp:txXfrm>
        <a:off x="1936888" y="1608036"/>
        <a:ext cx="1797083" cy="1218342"/>
      </dsp:txXfrm>
    </dsp:sp>
    <dsp:sp modelId="{C5AE17BC-C2D3-46BF-9855-D71F58D96AD9}">
      <dsp:nvSpPr>
        <dsp:cNvPr id="0" name=""/>
        <dsp:cNvSpPr/>
      </dsp:nvSpPr>
      <dsp:spPr>
        <a:xfrm>
          <a:off x="3772967" y="1670884"/>
          <a:ext cx="1402919" cy="10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to separate foreground from background</a:t>
          </a:r>
        </a:p>
      </dsp:txBody>
      <dsp:txXfrm>
        <a:off x="3772967" y="1670884"/>
        <a:ext cx="1402919" cy="1091281"/>
      </dsp:txXfrm>
    </dsp:sp>
    <dsp:sp modelId="{1E33F531-1411-415D-9F6E-C2F99F798E31}">
      <dsp:nvSpPr>
        <dsp:cNvPr id="0" name=""/>
        <dsp:cNvSpPr/>
      </dsp:nvSpPr>
      <dsp:spPr>
        <a:xfrm>
          <a:off x="3443325" y="3058820"/>
          <a:ext cx="1928929" cy="135018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Morphological Operations</a:t>
          </a:r>
        </a:p>
      </dsp:txBody>
      <dsp:txXfrm>
        <a:off x="3509248" y="3124743"/>
        <a:ext cx="1797083" cy="1218342"/>
      </dsp:txXfrm>
    </dsp:sp>
    <dsp:sp modelId="{594A9A7B-28D6-47FA-B752-DA006039C387}">
      <dsp:nvSpPr>
        <dsp:cNvPr id="0" name=""/>
        <dsp:cNvSpPr/>
      </dsp:nvSpPr>
      <dsp:spPr>
        <a:xfrm>
          <a:off x="5372255" y="3187591"/>
          <a:ext cx="1402919" cy="10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(erosion, dilation, etc.) to refine boundaries</a:t>
          </a:r>
        </a:p>
      </dsp:txBody>
      <dsp:txXfrm>
        <a:off x="5372255" y="3187591"/>
        <a:ext cx="1402919" cy="10912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2389af3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52389af3f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bb5103dc7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34bb5103dc7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4cd729db9c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4cd729db9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cd729db9c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4cd729db9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4bb5103dc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34bb5103dc7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4bb5103dc7_0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g34bb5103dc7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DBC53F7A-F4FB-09D4-754D-6D68D37769F0}"/>
            </a:ext>
          </a:extLst>
        </p:cNvPr>
        <p:cNvGrpSpPr/>
        <p:nvPr/>
      </p:nvGrpSpPr>
      <p:grpSpPr>
        <a:xfrm>
          <a:off x="0" y="0"/>
          <a:ext cx="0" cy="0"/>
          <a:chOff x="0" y="0"/>
          <a:chExt cx="0" cy="0"/>
        </a:xfrm>
      </p:grpSpPr>
      <p:sp>
        <p:nvSpPr>
          <p:cNvPr id="301" name="Google Shape;301;p16:notes">
            <a:extLst>
              <a:ext uri="{FF2B5EF4-FFF2-40B4-BE49-F238E27FC236}">
                <a16:creationId xmlns:a16="http://schemas.microsoft.com/office/drawing/2014/main" id="{27E26A4C-44A1-01C3-DFA4-FBF4A6541B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16:notes">
            <a:extLst>
              <a:ext uri="{FF2B5EF4-FFF2-40B4-BE49-F238E27FC236}">
                <a16:creationId xmlns:a16="http://schemas.microsoft.com/office/drawing/2014/main" id="{76ED8367-1C45-D0EF-D43A-505827A3B0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2652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4bb5103dc7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34bb5103dc7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4bb5103d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34bb5103dc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4bb5103dc7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g34bb5103dc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bb5103dc7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g34bb5103dc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4bb5103dc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34bb5103dc7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cd729db9c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4cd729db9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cd729db9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4cd729db9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4bb5103dc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4bb5103dc7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4bb5103dc7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34bb5103dc7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txBox="1"/>
          <p:nvPr/>
        </p:nvSpPr>
        <p:spPr>
          <a:xfrm>
            <a:off x="454306" y="226632"/>
            <a:ext cx="113287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Tutorial on Image Classification using Scikit-Image, Scikit-learn, and </a:t>
            </a:r>
            <a:r>
              <a:rPr lang="en-US" sz="2400" b="1" i="0" u="none" strike="noStrike" cap="none" dirty="0" err="1">
                <a:solidFill>
                  <a:schemeClr val="dk1"/>
                </a:solidFill>
                <a:latin typeface="Arial"/>
                <a:ea typeface="Arial"/>
                <a:cs typeface="Arial"/>
                <a:sym typeface="Arial"/>
              </a:rPr>
              <a:t>PyTorch</a:t>
            </a:r>
            <a:endParaRPr sz="2400" b="1" i="0" u="none" strike="noStrike" cap="none" dirty="0">
              <a:solidFill>
                <a:schemeClr val="dk1"/>
              </a:solidFill>
              <a:latin typeface="Arial"/>
              <a:ea typeface="Arial"/>
              <a:cs typeface="Arial"/>
              <a:sym typeface="Arial"/>
            </a:endParaRPr>
          </a:p>
        </p:txBody>
      </p:sp>
      <p:pic>
        <p:nvPicPr>
          <p:cNvPr id="86" name="Google Shape;86;p1"/>
          <p:cNvPicPr preferRelativeResize="0"/>
          <p:nvPr/>
        </p:nvPicPr>
        <p:blipFill rotWithShape="1">
          <a:blip r:embed="rId3">
            <a:alphaModFix/>
          </a:blip>
          <a:srcRect/>
          <a:stretch/>
        </p:blipFill>
        <p:spPr>
          <a:xfrm>
            <a:off x="8517527" y="2908925"/>
            <a:ext cx="3322899" cy="820275"/>
          </a:xfrm>
          <a:prstGeom prst="rect">
            <a:avLst/>
          </a:prstGeom>
          <a:noFill/>
          <a:ln>
            <a:noFill/>
          </a:ln>
        </p:spPr>
      </p:pic>
      <p:pic>
        <p:nvPicPr>
          <p:cNvPr id="87" name="Google Shape;87;p1"/>
          <p:cNvPicPr preferRelativeResize="0"/>
          <p:nvPr/>
        </p:nvPicPr>
        <p:blipFill rotWithShape="1">
          <a:blip r:embed="rId4">
            <a:alphaModFix/>
          </a:blip>
          <a:srcRect/>
          <a:stretch/>
        </p:blipFill>
        <p:spPr>
          <a:xfrm>
            <a:off x="5871693" y="3510956"/>
            <a:ext cx="1943757" cy="1018089"/>
          </a:xfrm>
          <a:prstGeom prst="rect">
            <a:avLst/>
          </a:prstGeom>
          <a:noFill/>
          <a:ln>
            <a:noFill/>
          </a:ln>
        </p:spPr>
      </p:pic>
      <p:pic>
        <p:nvPicPr>
          <p:cNvPr id="2050" name="Picture 2" descr="PyData Virginia">
            <a:extLst>
              <a:ext uri="{FF2B5EF4-FFF2-40B4-BE49-F238E27FC236}">
                <a16:creationId xmlns:a16="http://schemas.microsoft.com/office/drawing/2014/main" id="{9C0457CF-5709-CD04-0420-1E73F97C6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54" y="5064857"/>
            <a:ext cx="3385599" cy="1417279"/>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106;g34cd729db9c_0_0">
            <a:extLst>
              <a:ext uri="{FF2B5EF4-FFF2-40B4-BE49-F238E27FC236}">
                <a16:creationId xmlns:a16="http://schemas.microsoft.com/office/drawing/2014/main" id="{BFCBCDCB-3B5F-0698-F81E-D079A33F4ED8}"/>
              </a:ext>
            </a:extLst>
          </p:cNvPr>
          <p:cNvPicPr preferRelativeResize="0"/>
          <p:nvPr/>
        </p:nvPicPr>
        <p:blipFill>
          <a:blip r:embed="rId6">
            <a:alphaModFix/>
          </a:blip>
          <a:stretch>
            <a:fillRect/>
          </a:stretch>
        </p:blipFill>
        <p:spPr>
          <a:xfrm>
            <a:off x="8375570" y="6118106"/>
            <a:ext cx="1298518" cy="513262"/>
          </a:xfrm>
          <a:prstGeom prst="rect">
            <a:avLst/>
          </a:prstGeom>
          <a:noFill/>
          <a:ln>
            <a:noFill/>
          </a:ln>
        </p:spPr>
      </p:pic>
      <p:pic>
        <p:nvPicPr>
          <p:cNvPr id="3" name="Google Shape;107;g34cd729db9c_0_0">
            <a:extLst>
              <a:ext uri="{FF2B5EF4-FFF2-40B4-BE49-F238E27FC236}">
                <a16:creationId xmlns:a16="http://schemas.microsoft.com/office/drawing/2014/main" id="{F96746E8-A8CE-1523-8789-58179EA73345}"/>
              </a:ext>
            </a:extLst>
          </p:cNvPr>
          <p:cNvPicPr preferRelativeResize="0"/>
          <p:nvPr/>
        </p:nvPicPr>
        <p:blipFill>
          <a:blip r:embed="rId7">
            <a:alphaModFix/>
          </a:blip>
          <a:stretch>
            <a:fillRect/>
          </a:stretch>
        </p:blipFill>
        <p:spPr>
          <a:xfrm>
            <a:off x="10057620" y="6232939"/>
            <a:ext cx="1870639" cy="428818"/>
          </a:xfrm>
          <a:prstGeom prst="rect">
            <a:avLst/>
          </a:prstGeom>
          <a:noFill/>
          <a:ln>
            <a:noFill/>
          </a:ln>
        </p:spPr>
      </p:pic>
      <p:sp>
        <p:nvSpPr>
          <p:cNvPr id="4" name="Google Shape;108;g34cd729db9c_0_0">
            <a:extLst>
              <a:ext uri="{FF2B5EF4-FFF2-40B4-BE49-F238E27FC236}">
                <a16:creationId xmlns:a16="http://schemas.microsoft.com/office/drawing/2014/main" id="{7FE9D327-F86A-4F67-67B3-50B893983271}"/>
              </a:ext>
            </a:extLst>
          </p:cNvPr>
          <p:cNvSpPr txBox="1"/>
          <p:nvPr/>
        </p:nvSpPr>
        <p:spPr>
          <a:xfrm>
            <a:off x="7120150" y="5429856"/>
            <a:ext cx="4856700"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b="1" i="0" u="none" strike="noStrike" cap="none" dirty="0">
                <a:solidFill>
                  <a:schemeClr val="dk1"/>
                </a:solidFill>
                <a:latin typeface="Arial"/>
                <a:ea typeface="Arial"/>
                <a:cs typeface="Arial"/>
                <a:sym typeface="Arial"/>
              </a:rPr>
              <a:t>Matt Litz</a:t>
            </a:r>
          </a:p>
          <a:p>
            <a:pPr marL="0" marR="0" lvl="0" indent="0" algn="r"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Arial"/>
                <a:ea typeface="Arial"/>
                <a:cs typeface="Arial"/>
                <a:sym typeface="Arial"/>
              </a:rPr>
              <a:t>Data Science Engineer</a:t>
            </a:r>
          </a:p>
        </p:txBody>
      </p:sp>
      <p:pic>
        <p:nvPicPr>
          <p:cNvPr id="9" name="Picture 2">
            <a:extLst>
              <a:ext uri="{FF2B5EF4-FFF2-40B4-BE49-F238E27FC236}">
                <a16:creationId xmlns:a16="http://schemas.microsoft.com/office/drawing/2014/main" id="{1F853BCC-758D-C3B4-5B0D-61DDFD1413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4772" y="1370864"/>
            <a:ext cx="4130533" cy="1018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D7FB3AA-72D6-9C12-68C5-E9B27C8BB8E4}"/>
              </a:ext>
            </a:extLst>
          </p:cNvPr>
          <p:cNvPicPr>
            <a:picLocks noChangeAspect="1"/>
          </p:cNvPicPr>
          <p:nvPr/>
        </p:nvPicPr>
        <p:blipFill>
          <a:blip r:embed="rId9"/>
          <a:stretch>
            <a:fillRect/>
          </a:stretch>
        </p:blipFill>
        <p:spPr>
          <a:xfrm>
            <a:off x="5297487" y="5154729"/>
            <a:ext cx="1417279" cy="1417279"/>
          </a:xfrm>
          <a:prstGeom prst="rect">
            <a:avLst/>
          </a:prstGeom>
        </p:spPr>
      </p:pic>
      <p:sp>
        <p:nvSpPr>
          <p:cNvPr id="12" name="TextBox 11">
            <a:extLst>
              <a:ext uri="{FF2B5EF4-FFF2-40B4-BE49-F238E27FC236}">
                <a16:creationId xmlns:a16="http://schemas.microsoft.com/office/drawing/2014/main" id="{AF6BD70D-70A0-C870-1464-5C212F22B0D4}"/>
              </a:ext>
            </a:extLst>
          </p:cNvPr>
          <p:cNvSpPr txBox="1"/>
          <p:nvPr/>
        </p:nvSpPr>
        <p:spPr>
          <a:xfrm>
            <a:off x="5407244" y="6447348"/>
            <a:ext cx="1197764" cy="307777"/>
          </a:xfrm>
          <a:prstGeom prst="rect">
            <a:avLst/>
          </a:prstGeom>
          <a:noFill/>
        </p:spPr>
        <p:txBody>
          <a:bodyPr wrap="none" rtlCol="0">
            <a:spAutoFit/>
          </a:bodyPr>
          <a:lstStyle/>
          <a:p>
            <a:r>
              <a:rPr lang="en-US" b="1" dirty="0" err="1"/>
              <a:t>Github</a:t>
            </a:r>
            <a:r>
              <a:rPr lang="en-US" b="1" dirty="0"/>
              <a:t> repo</a:t>
            </a:r>
          </a:p>
        </p:txBody>
      </p:sp>
      <p:pic>
        <p:nvPicPr>
          <p:cNvPr id="13" name="Picture 12" descr="A beach with a colorful umbrella and chairs on a sandy beach&#10;&#10;AI-generated content may be incorrect.">
            <a:extLst>
              <a:ext uri="{FF2B5EF4-FFF2-40B4-BE49-F238E27FC236}">
                <a16:creationId xmlns:a16="http://schemas.microsoft.com/office/drawing/2014/main" id="{4078959A-7BDF-473C-3966-3AAB533714DC}"/>
              </a:ext>
            </a:extLst>
          </p:cNvPr>
          <p:cNvPicPr>
            <a:picLocks noChangeAspect="1"/>
          </p:cNvPicPr>
          <p:nvPr/>
        </p:nvPicPr>
        <p:blipFill>
          <a:blip r:embed="rId10"/>
          <a:stretch>
            <a:fillRect/>
          </a:stretch>
        </p:blipFill>
        <p:spPr>
          <a:xfrm>
            <a:off x="848188" y="1242752"/>
            <a:ext cx="3528364" cy="35283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4bb5103dc7_0_260"/>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Preprocessing - Filtering Operations</a:t>
            </a:r>
            <a:endParaRPr sz="1400" b="0" i="0" u="none" strike="noStrike" cap="none" dirty="0">
              <a:solidFill>
                <a:srgbClr val="000000"/>
              </a:solidFill>
              <a:latin typeface="Arial"/>
              <a:ea typeface="Arial"/>
              <a:cs typeface="Arial"/>
              <a:sym typeface="Arial"/>
            </a:endParaRPr>
          </a:p>
        </p:txBody>
      </p:sp>
      <p:sp>
        <p:nvSpPr>
          <p:cNvPr id="204" name="Google Shape;204;g34bb5103dc7_0_260"/>
          <p:cNvSpPr txBox="1"/>
          <p:nvPr/>
        </p:nvSpPr>
        <p:spPr>
          <a:xfrm>
            <a:off x="7098942" y="1390501"/>
            <a:ext cx="4566300"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We utilize image filtering to reduce artifacts and produce more uniform regions in the image</a:t>
            </a:r>
          </a:p>
          <a:p>
            <a:pPr marL="0" marR="0" lvl="0" indent="0" algn="l" rtl="0">
              <a:lnSpc>
                <a:spcPct val="100000"/>
              </a:lnSpc>
              <a:spcBef>
                <a:spcPts val="0"/>
              </a:spcBef>
              <a:spcAft>
                <a:spcPts val="0"/>
              </a:spcAft>
              <a:buClr>
                <a:srgbClr val="000000"/>
              </a:buClr>
              <a:buSzPts val="1800"/>
              <a:buFont typeface="Arial"/>
              <a:buNone/>
            </a:pPr>
            <a:endParaRPr lang="en-US"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Gaussian Blurring</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Gaussian blurring is an image filter that smooths an image using convolution operations with a Gaussian </a:t>
            </a:r>
            <a:r>
              <a:rPr lang="en-US" sz="1800" b="0" i="0" u="none" strike="noStrike" cap="none" dirty="0" err="1">
                <a:solidFill>
                  <a:schemeClr val="dk1"/>
                </a:solidFill>
                <a:latin typeface="Arial"/>
                <a:ea typeface="Arial"/>
                <a:cs typeface="Arial"/>
                <a:sym typeface="Arial"/>
              </a:rPr>
              <a:t>kernel,thus</a:t>
            </a:r>
            <a:r>
              <a:rPr lang="en-US" sz="1800" b="0" i="0" u="none" strike="noStrike" cap="none" dirty="0">
                <a:solidFill>
                  <a:schemeClr val="dk1"/>
                </a:solidFill>
                <a:latin typeface="Arial"/>
                <a:ea typeface="Arial"/>
                <a:cs typeface="Arial"/>
                <a:sym typeface="Arial"/>
              </a:rPr>
              <a:t> reducing noise and detail.</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Bilateral Blurring</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Bilateral blurring is an image filter that smooths an image while preserving edges by averaging pixel values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3A2F91BD-37CE-81FF-A7AC-EFA0DCD8360A}"/>
              </a:ext>
            </a:extLst>
          </p:cNvPr>
          <p:cNvPicPr>
            <a:picLocks noChangeAspect="1"/>
          </p:cNvPicPr>
          <p:nvPr/>
        </p:nvPicPr>
        <p:blipFill>
          <a:blip r:embed="rId3"/>
          <a:stretch>
            <a:fillRect/>
          </a:stretch>
        </p:blipFill>
        <p:spPr>
          <a:xfrm>
            <a:off x="803275" y="1859280"/>
            <a:ext cx="5353050" cy="274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52389af3fa_0_1"/>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Thresholding</a:t>
            </a:r>
            <a:endParaRPr sz="1400" b="0" i="0" u="none" strike="noStrike" cap="none">
              <a:solidFill>
                <a:srgbClr val="000000"/>
              </a:solidFill>
              <a:latin typeface="Arial"/>
              <a:ea typeface="Arial"/>
              <a:cs typeface="Arial"/>
              <a:sym typeface="Arial"/>
            </a:endParaRPr>
          </a:p>
        </p:txBody>
      </p:sp>
      <p:sp>
        <p:nvSpPr>
          <p:cNvPr id="185" name="Google Shape;185;g352389af3fa_0_1"/>
          <p:cNvSpPr txBox="1"/>
          <p:nvPr/>
        </p:nvSpPr>
        <p:spPr>
          <a:xfrm>
            <a:off x="6834782" y="1088767"/>
            <a:ext cx="4566300"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Thresholding is used to create a binary image from a grayscale image</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Otsu</a:t>
            </a:r>
            <a:r>
              <a:rPr lang="en-US" sz="1800" b="1" dirty="0">
                <a:solidFill>
                  <a:schemeClr val="dk1"/>
                </a:solidFill>
              </a:rPr>
              <a:t>’s </a:t>
            </a:r>
            <a:r>
              <a:rPr lang="en-US" sz="1800" b="1" i="0" u="none" strike="noStrike" cap="none" dirty="0">
                <a:solidFill>
                  <a:schemeClr val="dk1"/>
                </a:solidFill>
                <a:latin typeface="Arial"/>
                <a:ea typeface="Arial"/>
                <a:cs typeface="Arial"/>
                <a:sym typeface="Arial"/>
              </a:rPr>
              <a:t>Method</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Seeks to find optimal thresholding by maximizing between-class variance</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dirty="0">
                <a:solidFill>
                  <a:schemeClr val="dk1"/>
                </a:solidFill>
              </a:rPr>
              <a:t>Similar to KL-divergence</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lang="en-US"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lang="en-US"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Multi-Otsu</a:t>
            </a:r>
            <a:r>
              <a:rPr lang="en-US" sz="1800" b="1" dirty="0">
                <a:solidFill>
                  <a:schemeClr val="dk1"/>
                </a:solidFill>
              </a:rPr>
              <a:t> </a:t>
            </a:r>
            <a:r>
              <a:rPr lang="en-US" sz="1800" b="1" i="0" u="none" strike="noStrike" cap="none" dirty="0">
                <a:solidFill>
                  <a:schemeClr val="dk1"/>
                </a:solidFill>
                <a:latin typeface="Arial"/>
                <a:ea typeface="Arial"/>
                <a:cs typeface="Arial"/>
                <a:sym typeface="Arial"/>
              </a:rPr>
              <a:t>Method</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thresholding algorithm that is used to separate the pixels of an input image into several different classes, each one obtained according to the intensity of the gray levels within the image</a:t>
            </a:r>
          </a:p>
        </p:txBody>
      </p:sp>
      <p:pic>
        <p:nvPicPr>
          <p:cNvPr id="186" name="Google Shape;186;g352389af3fa_0_1"/>
          <p:cNvPicPr preferRelativeResize="0"/>
          <p:nvPr/>
        </p:nvPicPr>
        <p:blipFill rotWithShape="1">
          <a:blip r:embed="rId3">
            <a:alphaModFix/>
          </a:blip>
          <a:srcRect/>
          <a:stretch/>
        </p:blipFill>
        <p:spPr>
          <a:xfrm>
            <a:off x="1598295" y="946127"/>
            <a:ext cx="2399665" cy="1413040"/>
          </a:xfrm>
          <a:prstGeom prst="rect">
            <a:avLst/>
          </a:prstGeom>
          <a:noFill/>
          <a:ln>
            <a:noFill/>
          </a:ln>
        </p:spPr>
      </p:pic>
      <p:pic>
        <p:nvPicPr>
          <p:cNvPr id="9218" name="Picture 2" descr="Original, Histogram, Multi-Otsu result">
            <a:extLst>
              <a:ext uri="{FF2B5EF4-FFF2-40B4-BE49-F238E27FC236}">
                <a16:creationId xmlns:a16="http://schemas.microsoft.com/office/drawing/2014/main" id="{AA3EF985-345A-CB52-586E-8B2A46D19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66" y="4802695"/>
            <a:ext cx="5224780" cy="18286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riginal, Histogram, Thresholded">
            <a:extLst>
              <a:ext uri="{FF2B5EF4-FFF2-40B4-BE49-F238E27FC236}">
                <a16:creationId xmlns:a16="http://schemas.microsoft.com/office/drawing/2014/main" id="{004E8274-549D-796B-EA13-4EC335C50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38" y="2769710"/>
            <a:ext cx="4902201" cy="1531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4bb5103dc7_0_269"/>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Morphological Operations</a:t>
            </a:r>
            <a:endParaRPr sz="1400" b="0" i="0" u="none" strike="noStrike" cap="none">
              <a:solidFill>
                <a:srgbClr val="000000"/>
              </a:solidFill>
              <a:latin typeface="Arial"/>
              <a:ea typeface="Arial"/>
              <a:cs typeface="Arial"/>
              <a:sym typeface="Arial"/>
            </a:endParaRPr>
          </a:p>
        </p:txBody>
      </p:sp>
      <p:sp>
        <p:nvSpPr>
          <p:cNvPr id="198" name="Google Shape;198;g34bb5103dc7_0_269"/>
          <p:cNvSpPr txBox="1"/>
          <p:nvPr/>
        </p:nvSpPr>
        <p:spPr>
          <a:xfrm>
            <a:off x="7216606" y="1672121"/>
            <a:ext cx="4566300" cy="369327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800"/>
            </a:pPr>
            <a:r>
              <a:rPr lang="en-US" sz="1800" b="1" i="0" u="none" strike="noStrike" cap="none" dirty="0">
                <a:solidFill>
                  <a:schemeClr val="dk1"/>
                </a:solidFill>
                <a:latin typeface="Arial"/>
                <a:ea typeface="Arial"/>
                <a:cs typeface="Arial"/>
                <a:sym typeface="Arial"/>
              </a:rPr>
              <a:t>Binary image morphology: </a:t>
            </a:r>
            <a:endParaRPr sz="1800" b="1" i="0" u="none" strike="noStrike" cap="none" dirty="0">
              <a:solidFill>
                <a:schemeClr val="dk1"/>
              </a:solidFill>
              <a:latin typeface="Arial"/>
              <a:ea typeface="Arial"/>
              <a:cs typeface="Arial"/>
              <a:sym typeface="Arial"/>
            </a:endParaRPr>
          </a:p>
          <a:p>
            <a:pPr marL="285750" lvl="1" indent="-285750">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dilation</a:t>
            </a:r>
            <a:endParaRPr sz="1800" b="0" i="0" u="none" strike="noStrike" cap="none" dirty="0">
              <a:solidFill>
                <a:schemeClr val="dk1"/>
              </a:solidFill>
              <a:latin typeface="Arial"/>
              <a:ea typeface="Arial"/>
              <a:cs typeface="Arial"/>
              <a:sym typeface="Arial"/>
            </a:endParaRPr>
          </a:p>
          <a:p>
            <a:pPr marL="285750" lvl="1" indent="-285750">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erosion</a:t>
            </a:r>
          </a:p>
          <a:p>
            <a:pPr marL="285750" lvl="1" indent="-285750">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opening</a:t>
            </a:r>
            <a:endParaRPr sz="1800" b="0" i="0" u="none" strike="noStrike" cap="none" dirty="0">
              <a:solidFill>
                <a:schemeClr val="dk1"/>
              </a:solidFill>
              <a:latin typeface="Arial"/>
              <a:ea typeface="Arial"/>
              <a:cs typeface="Arial"/>
              <a:sym typeface="Arial"/>
            </a:endParaRPr>
          </a:p>
          <a:p>
            <a:pPr marL="285750" lvl="1" indent="-285750">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closing</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dirty="0">
                <a:solidFill>
                  <a:schemeClr val="dk1"/>
                </a:solidFill>
              </a:rPr>
              <a:t>A structuring element, </a:t>
            </a:r>
            <a:r>
              <a:rPr lang="en-US" sz="1800" b="1" dirty="0">
                <a:solidFill>
                  <a:schemeClr val="dk1"/>
                </a:solidFill>
              </a:rPr>
              <a:t>footprint</a:t>
            </a:r>
            <a:r>
              <a:rPr lang="en-US" sz="1800" dirty="0">
                <a:solidFill>
                  <a:schemeClr val="dk1"/>
                </a:solidFill>
              </a:rPr>
              <a:t>, is often used to describe the neighborhood of pixels</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US" sz="1800" dirty="0">
              <a:solidFill>
                <a:schemeClr val="dk1"/>
              </a:solidFil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Covered in scikit-image’s </a:t>
            </a:r>
            <a:r>
              <a:rPr lang="en-US" sz="1800" b="1" i="0" u="none" strike="noStrike" cap="none" dirty="0">
                <a:solidFill>
                  <a:schemeClr val="dk1"/>
                </a:solidFill>
                <a:latin typeface="Arial"/>
                <a:ea typeface="Arial"/>
                <a:cs typeface="Arial"/>
                <a:sym typeface="Arial"/>
              </a:rPr>
              <a:t>morphology</a:t>
            </a:r>
            <a:r>
              <a:rPr lang="en-US" sz="1800" b="0" i="0" u="none" strike="noStrike" cap="none" dirty="0">
                <a:solidFill>
                  <a:schemeClr val="dk1"/>
                </a:solidFill>
                <a:latin typeface="Arial"/>
                <a:ea typeface="Arial"/>
                <a:cs typeface="Arial"/>
                <a:sym typeface="Arial"/>
              </a:rPr>
              <a:t> class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074" name="Picture 2" descr="original, erosion">
            <a:extLst>
              <a:ext uri="{FF2B5EF4-FFF2-40B4-BE49-F238E27FC236}">
                <a16:creationId xmlns:a16="http://schemas.microsoft.com/office/drawing/2014/main" id="{8CD2E33B-EC35-4675-F4CD-A93A6CA99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60" y="1642172"/>
            <a:ext cx="3434403" cy="1717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riginal, dilation">
            <a:extLst>
              <a:ext uri="{FF2B5EF4-FFF2-40B4-BE49-F238E27FC236}">
                <a16:creationId xmlns:a16="http://schemas.microsoft.com/office/drawing/2014/main" id="{2B227F18-4F8D-3609-F290-F17E1ADAE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056" y="1672121"/>
            <a:ext cx="3434404" cy="17172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iginal, opening">
            <a:extLst>
              <a:ext uri="{FF2B5EF4-FFF2-40B4-BE49-F238E27FC236}">
                <a16:creationId xmlns:a16="http://schemas.microsoft.com/office/drawing/2014/main" id="{A9AC9D86-5710-AC6B-58B1-7833D34447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23" y="4155160"/>
            <a:ext cx="3297348" cy="1648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C89290-ECC9-3A16-DE48-9CC9EB582FB2}"/>
              </a:ext>
            </a:extLst>
          </p:cNvPr>
          <p:cNvSpPr txBox="1"/>
          <p:nvPr/>
        </p:nvSpPr>
        <p:spPr>
          <a:xfrm>
            <a:off x="1060705" y="5892704"/>
            <a:ext cx="1484985" cy="430887"/>
          </a:xfrm>
          <a:prstGeom prst="rect">
            <a:avLst/>
          </a:prstGeom>
          <a:noFill/>
        </p:spPr>
        <p:txBody>
          <a:bodyPr wrap="square">
            <a:spAutoFit/>
          </a:bodyPr>
          <a:lstStyle/>
          <a:p>
            <a:pPr algn="ctr"/>
            <a:r>
              <a:rPr lang="en-US" sz="1100" b="1" dirty="0"/>
              <a:t>Opening</a:t>
            </a:r>
            <a:r>
              <a:rPr lang="en-US" sz="1100" dirty="0"/>
              <a:t> - erosion followed by a dilation</a:t>
            </a:r>
          </a:p>
        </p:txBody>
      </p:sp>
      <p:pic>
        <p:nvPicPr>
          <p:cNvPr id="3080" name="Picture 8" descr="original, closing">
            <a:extLst>
              <a:ext uri="{FF2B5EF4-FFF2-40B4-BE49-F238E27FC236}">
                <a16:creationId xmlns:a16="http://schemas.microsoft.com/office/drawing/2014/main" id="{2A43FE37-4013-1F41-02D3-2651602F65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634" y="4188364"/>
            <a:ext cx="3138850" cy="1569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1B5A2C-A6B9-8E2F-7EFE-AA100DB0D286}"/>
              </a:ext>
            </a:extLst>
          </p:cNvPr>
          <p:cNvSpPr txBox="1"/>
          <p:nvPr/>
        </p:nvSpPr>
        <p:spPr>
          <a:xfrm>
            <a:off x="4519575" y="5753425"/>
            <a:ext cx="1661769" cy="430887"/>
          </a:xfrm>
          <a:prstGeom prst="rect">
            <a:avLst/>
          </a:prstGeom>
          <a:noFill/>
        </p:spPr>
        <p:txBody>
          <a:bodyPr wrap="square">
            <a:spAutoFit/>
          </a:bodyPr>
          <a:lstStyle/>
          <a:p>
            <a:pPr algn="ctr"/>
            <a:r>
              <a:rPr lang="en-US" sz="1100" b="1" dirty="0"/>
              <a:t>Closing</a:t>
            </a:r>
            <a:r>
              <a:rPr lang="en-US" sz="1100" dirty="0"/>
              <a:t> - dilation followed by an erosion</a:t>
            </a:r>
          </a:p>
        </p:txBody>
      </p:sp>
      <p:sp>
        <p:nvSpPr>
          <p:cNvPr id="8" name="TextBox 7">
            <a:extLst>
              <a:ext uri="{FF2B5EF4-FFF2-40B4-BE49-F238E27FC236}">
                <a16:creationId xmlns:a16="http://schemas.microsoft.com/office/drawing/2014/main" id="{4D06F9A7-1BAA-3969-14EE-343B94A40CE6}"/>
              </a:ext>
            </a:extLst>
          </p:cNvPr>
          <p:cNvSpPr txBox="1"/>
          <p:nvPr/>
        </p:nvSpPr>
        <p:spPr>
          <a:xfrm>
            <a:off x="4169665" y="3389323"/>
            <a:ext cx="2011679" cy="600164"/>
          </a:xfrm>
          <a:prstGeom prst="rect">
            <a:avLst/>
          </a:prstGeom>
          <a:noFill/>
        </p:spPr>
        <p:txBody>
          <a:bodyPr wrap="square">
            <a:spAutoFit/>
          </a:bodyPr>
          <a:lstStyle/>
          <a:p>
            <a:pPr algn="ctr"/>
            <a:r>
              <a:rPr lang="en-US" sz="1100" b="1" dirty="0"/>
              <a:t>Dilation</a:t>
            </a:r>
            <a:r>
              <a:rPr lang="en-US" sz="1100" dirty="0"/>
              <a:t> - enlarges bright regions and shrinks dark regions</a:t>
            </a:r>
          </a:p>
        </p:txBody>
      </p:sp>
      <p:sp>
        <p:nvSpPr>
          <p:cNvPr id="9" name="TextBox 8">
            <a:extLst>
              <a:ext uri="{FF2B5EF4-FFF2-40B4-BE49-F238E27FC236}">
                <a16:creationId xmlns:a16="http://schemas.microsoft.com/office/drawing/2014/main" id="{24E76AE0-2022-1E00-4991-50B43FAEBDD2}"/>
              </a:ext>
            </a:extLst>
          </p:cNvPr>
          <p:cNvSpPr txBox="1"/>
          <p:nvPr/>
        </p:nvSpPr>
        <p:spPr>
          <a:xfrm>
            <a:off x="1197254" y="3403809"/>
            <a:ext cx="1661769" cy="430887"/>
          </a:xfrm>
          <a:prstGeom prst="rect">
            <a:avLst/>
          </a:prstGeom>
          <a:noFill/>
        </p:spPr>
        <p:txBody>
          <a:bodyPr wrap="square">
            <a:spAutoFit/>
          </a:bodyPr>
          <a:lstStyle/>
          <a:p>
            <a:pPr algn="ctr"/>
            <a:r>
              <a:rPr lang="en-US" sz="1100" b="1" dirty="0"/>
              <a:t>Erosion</a:t>
            </a:r>
            <a:r>
              <a:rPr lang="en-US" sz="1100" dirty="0"/>
              <a:t> - shrinks bright regions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4cd729db9c_0_31"/>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Feature Selection</a:t>
            </a:r>
            <a:endParaRPr/>
          </a:p>
        </p:txBody>
      </p:sp>
      <p:sp>
        <p:nvSpPr>
          <p:cNvPr id="219" name="Google Shape;219;g34cd729db9c_0_31"/>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p:nvPr/>
        </p:nvSpPr>
        <p:spPr>
          <a:xfrm>
            <a:off x="388196" y="1360673"/>
            <a:ext cx="3596871" cy="25852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Adenoviruses and Influenza have similar symptoms but often different levels of severity.</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US" sz="1800" dirty="0">
              <a:solidFill>
                <a:schemeClr val="dk1"/>
              </a:solidFil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dirty="0">
                <a:solidFill>
                  <a:schemeClr val="dk1"/>
                </a:solidFill>
              </a:rPr>
              <a:t>Using </a:t>
            </a:r>
            <a:r>
              <a:rPr lang="en-US" sz="1800" b="0" i="0" u="none" strike="noStrike" cap="none" dirty="0">
                <a:solidFill>
                  <a:schemeClr val="dk1"/>
                </a:solidFill>
                <a:latin typeface="Arial"/>
                <a:ea typeface="Arial"/>
                <a:cs typeface="Arial"/>
                <a:sym typeface="Arial"/>
              </a:rPr>
              <a:t>transmission electron microscopy (TEM) images, we can classify the viruses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32" name="Google Shape;232;p13"/>
          <p:cNvSpPr txBox="1"/>
          <p:nvPr/>
        </p:nvSpPr>
        <p:spPr>
          <a:xfrm>
            <a:off x="334311" y="242415"/>
            <a:ext cx="66603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Problem Statement </a:t>
            </a:r>
            <a:endParaRPr sz="1400" b="0" i="0" u="none" strike="noStrike" cap="none">
              <a:solidFill>
                <a:srgbClr val="000000"/>
              </a:solidFill>
              <a:latin typeface="Arial"/>
              <a:ea typeface="Arial"/>
              <a:cs typeface="Arial"/>
              <a:sym typeface="Arial"/>
            </a:endParaRPr>
          </a:p>
        </p:txBody>
      </p:sp>
      <p:pic>
        <p:nvPicPr>
          <p:cNvPr id="233" name="Google Shape;233;p13" descr="A close-up of a cell&#10;&#10;AI-generated content may be incorrect."/>
          <p:cNvPicPr preferRelativeResize="0"/>
          <p:nvPr/>
        </p:nvPicPr>
        <p:blipFill rotWithShape="1">
          <a:blip r:embed="rId3">
            <a:alphaModFix/>
          </a:blip>
          <a:srcRect/>
          <a:stretch/>
        </p:blipFill>
        <p:spPr>
          <a:xfrm>
            <a:off x="4806801" y="1250032"/>
            <a:ext cx="1709488" cy="1738405"/>
          </a:xfrm>
          <a:prstGeom prst="rect">
            <a:avLst/>
          </a:prstGeom>
          <a:noFill/>
          <a:ln>
            <a:noFill/>
          </a:ln>
        </p:spPr>
      </p:pic>
      <p:pic>
        <p:nvPicPr>
          <p:cNvPr id="234" name="Google Shape;234;p13" descr="A close-up of a cell&#10;&#10;AI-generated content may be incorrect."/>
          <p:cNvPicPr preferRelativeResize="0"/>
          <p:nvPr/>
        </p:nvPicPr>
        <p:blipFill rotWithShape="1">
          <a:blip r:embed="rId4">
            <a:alphaModFix/>
          </a:blip>
          <a:srcRect/>
          <a:stretch/>
        </p:blipFill>
        <p:spPr>
          <a:xfrm>
            <a:off x="6988789" y="1207645"/>
            <a:ext cx="1709488" cy="1738405"/>
          </a:xfrm>
          <a:prstGeom prst="rect">
            <a:avLst/>
          </a:prstGeom>
          <a:noFill/>
          <a:ln>
            <a:noFill/>
          </a:ln>
        </p:spPr>
      </p:pic>
      <p:pic>
        <p:nvPicPr>
          <p:cNvPr id="235" name="Google Shape;235;p13" descr="A close-up of a cell&#10;&#10;AI-generated content may be incorrect."/>
          <p:cNvPicPr preferRelativeResize="0"/>
          <p:nvPr/>
        </p:nvPicPr>
        <p:blipFill rotWithShape="1">
          <a:blip r:embed="rId5">
            <a:alphaModFix/>
          </a:blip>
          <a:srcRect/>
          <a:stretch/>
        </p:blipFill>
        <p:spPr>
          <a:xfrm>
            <a:off x="6936191" y="3404677"/>
            <a:ext cx="1709488" cy="1738405"/>
          </a:xfrm>
          <a:prstGeom prst="rect">
            <a:avLst/>
          </a:prstGeom>
          <a:noFill/>
          <a:ln>
            <a:noFill/>
          </a:ln>
        </p:spPr>
      </p:pic>
      <p:pic>
        <p:nvPicPr>
          <p:cNvPr id="237" name="Google Shape;237;p13" descr="A close-up of a cell&#10;&#10;AI-generated content may be incorrect."/>
          <p:cNvPicPr preferRelativeResize="0"/>
          <p:nvPr/>
        </p:nvPicPr>
        <p:blipFill rotWithShape="1">
          <a:blip r:embed="rId6">
            <a:alphaModFix/>
          </a:blip>
          <a:srcRect/>
          <a:stretch/>
        </p:blipFill>
        <p:spPr>
          <a:xfrm>
            <a:off x="4882620" y="3428800"/>
            <a:ext cx="1662044" cy="1690159"/>
          </a:xfrm>
          <a:prstGeom prst="rect">
            <a:avLst/>
          </a:prstGeom>
          <a:noFill/>
          <a:ln>
            <a:noFill/>
          </a:ln>
        </p:spPr>
      </p:pic>
      <p:pic>
        <p:nvPicPr>
          <p:cNvPr id="238" name="Google Shape;238;p13"/>
          <p:cNvPicPr preferRelativeResize="0"/>
          <p:nvPr/>
        </p:nvPicPr>
        <p:blipFill rotWithShape="1">
          <a:blip r:embed="rId7">
            <a:alphaModFix/>
          </a:blip>
          <a:srcRect/>
          <a:stretch/>
        </p:blipFill>
        <p:spPr>
          <a:xfrm>
            <a:off x="688693" y="4041260"/>
            <a:ext cx="1927707" cy="2169407"/>
          </a:xfrm>
          <a:prstGeom prst="rect">
            <a:avLst/>
          </a:prstGeom>
          <a:noFill/>
          <a:ln>
            <a:noFill/>
          </a:ln>
        </p:spPr>
      </p:pic>
      <p:pic>
        <p:nvPicPr>
          <p:cNvPr id="239" name="Google Shape;239;p13" descr="A close-up of several spheres&#10;&#10;AI-generated content may be incorrect."/>
          <p:cNvPicPr preferRelativeResize="0"/>
          <p:nvPr/>
        </p:nvPicPr>
        <p:blipFill rotWithShape="1">
          <a:blip r:embed="rId8">
            <a:alphaModFix/>
          </a:blip>
          <a:srcRect/>
          <a:stretch/>
        </p:blipFill>
        <p:spPr>
          <a:xfrm>
            <a:off x="9496622" y="1207645"/>
            <a:ext cx="2139542" cy="1564113"/>
          </a:xfrm>
          <a:prstGeom prst="rect">
            <a:avLst/>
          </a:prstGeom>
          <a:noFill/>
          <a:ln>
            <a:noFill/>
          </a:ln>
        </p:spPr>
      </p:pic>
      <p:sp>
        <p:nvSpPr>
          <p:cNvPr id="3" name="TextBox 2">
            <a:extLst>
              <a:ext uri="{FF2B5EF4-FFF2-40B4-BE49-F238E27FC236}">
                <a16:creationId xmlns:a16="http://schemas.microsoft.com/office/drawing/2014/main" id="{7F710EAE-A89C-1E09-E9BE-147EBE1DFEB4}"/>
              </a:ext>
            </a:extLst>
          </p:cNvPr>
          <p:cNvSpPr txBox="1"/>
          <p:nvPr/>
        </p:nvSpPr>
        <p:spPr>
          <a:xfrm>
            <a:off x="6020766" y="5733614"/>
            <a:ext cx="6096000" cy="954107"/>
          </a:xfrm>
          <a:prstGeom prst="rect">
            <a:avLst/>
          </a:prstGeom>
          <a:noFill/>
        </p:spPr>
        <p:txBody>
          <a:bodyPr wrap="square">
            <a:spAutoFit/>
          </a:bodyPr>
          <a:lstStyle/>
          <a:p>
            <a:r>
              <a:rPr lang="en-US" b="1" dirty="0"/>
              <a:t>Sources:  </a:t>
            </a:r>
          </a:p>
          <a:p>
            <a:r>
              <a:rPr lang="en-US" b="1" dirty="0"/>
              <a:t>[1] </a:t>
            </a:r>
            <a:r>
              <a:rPr lang="en-US" dirty="0"/>
              <a:t>https://www.nbcnews.com/health/health-news/virus-looks-flu-acts-flu-it-s-not-influenza-n840651</a:t>
            </a:r>
          </a:p>
          <a:p>
            <a:r>
              <a:rPr lang="en-US" b="1" dirty="0"/>
              <a:t>[2] </a:t>
            </a:r>
            <a:r>
              <a:rPr lang="en-US" dirty="0"/>
              <a:t>https://user.it.uu.se/~gusky180/virustexture/</a:t>
            </a:r>
          </a:p>
        </p:txBody>
      </p:sp>
      <p:sp>
        <p:nvSpPr>
          <p:cNvPr id="4" name="TextBox 3">
            <a:extLst>
              <a:ext uri="{FF2B5EF4-FFF2-40B4-BE49-F238E27FC236}">
                <a16:creationId xmlns:a16="http://schemas.microsoft.com/office/drawing/2014/main" id="{C52722B6-3B0F-4355-4062-A9196A77C955}"/>
              </a:ext>
            </a:extLst>
          </p:cNvPr>
          <p:cNvSpPr txBox="1"/>
          <p:nvPr/>
        </p:nvSpPr>
        <p:spPr>
          <a:xfrm>
            <a:off x="1869440" y="5877471"/>
            <a:ext cx="1415772" cy="261610"/>
          </a:xfrm>
          <a:prstGeom prst="rect">
            <a:avLst/>
          </a:prstGeom>
          <a:noFill/>
        </p:spPr>
        <p:txBody>
          <a:bodyPr wrap="none" rtlCol="0">
            <a:spAutoFit/>
          </a:bodyPr>
          <a:lstStyle/>
          <a:p>
            <a:r>
              <a:rPr lang="en-US" sz="1100" b="1" i="1" dirty="0"/>
              <a:t>Adenovirus model</a:t>
            </a:r>
          </a:p>
        </p:txBody>
      </p:sp>
      <p:sp>
        <p:nvSpPr>
          <p:cNvPr id="5" name="TextBox 4">
            <a:extLst>
              <a:ext uri="{FF2B5EF4-FFF2-40B4-BE49-F238E27FC236}">
                <a16:creationId xmlns:a16="http://schemas.microsoft.com/office/drawing/2014/main" id="{446B888C-6CDB-CAD2-5048-B7B70172227D}"/>
              </a:ext>
            </a:extLst>
          </p:cNvPr>
          <p:cNvSpPr txBox="1"/>
          <p:nvPr/>
        </p:nvSpPr>
        <p:spPr>
          <a:xfrm>
            <a:off x="9496622" y="2810628"/>
            <a:ext cx="1249060" cy="261610"/>
          </a:xfrm>
          <a:prstGeom prst="rect">
            <a:avLst/>
          </a:prstGeom>
          <a:noFill/>
        </p:spPr>
        <p:txBody>
          <a:bodyPr wrap="none" rtlCol="0">
            <a:spAutoFit/>
          </a:bodyPr>
          <a:lstStyle/>
          <a:p>
            <a:r>
              <a:rPr lang="en-US" sz="1100" b="1" i="1" dirty="0"/>
              <a:t>Influenza model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p6">
            <a:extLst>
              <a:ext uri="{FF2B5EF4-FFF2-40B4-BE49-F238E27FC236}">
                <a16:creationId xmlns:a16="http://schemas.microsoft.com/office/drawing/2014/main" id="{0D7D8E51-6047-E267-AEE5-E135F2843A6A}"/>
              </a:ext>
            </a:extLst>
          </p:cNvPr>
          <p:cNvSpPr txBox="1"/>
          <p:nvPr/>
        </p:nvSpPr>
        <p:spPr>
          <a:xfrm>
            <a:off x="454306" y="226632"/>
            <a:ext cx="113287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Common Features</a:t>
            </a:r>
            <a:endParaRPr sz="1400" b="0" i="0" u="none" strike="noStrike" cap="none" dirty="0">
              <a:solidFill>
                <a:srgbClr val="000000"/>
              </a:solidFill>
              <a:latin typeface="Arial"/>
              <a:ea typeface="Arial"/>
              <a:cs typeface="Arial"/>
              <a:sym typeface="Arial"/>
            </a:endParaRPr>
          </a:p>
        </p:txBody>
      </p:sp>
      <p:sp>
        <p:nvSpPr>
          <p:cNvPr id="3" name="Google Shape;246;p6">
            <a:extLst>
              <a:ext uri="{FF2B5EF4-FFF2-40B4-BE49-F238E27FC236}">
                <a16:creationId xmlns:a16="http://schemas.microsoft.com/office/drawing/2014/main" id="{540E2B79-7335-A2FE-30E5-C7DCBDD73A10}"/>
              </a:ext>
            </a:extLst>
          </p:cNvPr>
          <p:cNvSpPr txBox="1"/>
          <p:nvPr/>
        </p:nvSpPr>
        <p:spPr>
          <a:xfrm>
            <a:off x="744468" y="1454701"/>
            <a:ext cx="4324146"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dirty="0"/>
              <a:t>Common features derived from images</a:t>
            </a:r>
          </a:p>
          <a:p>
            <a:pPr marL="285750" marR="0" lvl="0" indent="-285750" algn="l" rtl="0">
              <a:lnSpc>
                <a:spcPct val="100000"/>
              </a:lnSpc>
              <a:spcBef>
                <a:spcPts val="0"/>
              </a:spcBef>
              <a:spcAft>
                <a:spcPts val="0"/>
              </a:spcAft>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mean</a:t>
            </a:r>
          </a:p>
          <a:p>
            <a:pPr marL="285750" marR="0" lvl="0" indent="-285750" algn="l" rtl="0">
              <a:lnSpc>
                <a:spcPct val="100000"/>
              </a:lnSpc>
              <a:spcBef>
                <a:spcPts val="0"/>
              </a:spcBef>
              <a:spcAft>
                <a:spcPts val="0"/>
              </a:spcAft>
              <a:buFont typeface="Arial" panose="020B0604020202020204" pitchFamily="34" charset="0"/>
              <a:buChar char="•"/>
            </a:pPr>
            <a:r>
              <a:rPr lang="en-US" sz="1800" dirty="0"/>
              <a:t>variance</a:t>
            </a:r>
            <a:endParaRPr lang="en-US"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We can also </a:t>
            </a:r>
            <a:r>
              <a:rPr lang="en-US" sz="1800" dirty="0"/>
              <a:t>extract </a:t>
            </a:r>
            <a:r>
              <a:rPr lang="en-US" sz="1800" b="1" dirty="0"/>
              <a:t>textures</a:t>
            </a:r>
          </a:p>
          <a:p>
            <a:pPr marL="0" marR="0" lvl="0" indent="0" algn="l" rtl="0">
              <a:lnSpc>
                <a:spcPct val="100000"/>
              </a:lnSpc>
              <a:spcBef>
                <a:spcPts val="0"/>
              </a:spcBef>
              <a:spcAft>
                <a:spcPts val="0"/>
              </a:spcAft>
              <a:buNone/>
            </a:pPr>
            <a:endParaRPr lang="en-US"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Textures in images quantify: </a:t>
            </a:r>
            <a:endParaRPr sz="1800" dirty="0"/>
          </a:p>
          <a:p>
            <a:pPr marL="285750" marR="0" lvl="0" indent="-285750" algn="l" rtl="0">
              <a:lnSpc>
                <a:spcPct val="100000"/>
              </a:lnSpc>
              <a:spcBef>
                <a:spcPts val="0"/>
              </a:spcBef>
              <a:spcAft>
                <a:spcPts val="0"/>
              </a:spcAft>
              <a:buClr>
                <a:srgbClr val="000000"/>
              </a:buClr>
              <a:buSzPts val="1400"/>
              <a:buFont typeface="Arial"/>
              <a:buChar char="•"/>
            </a:pPr>
            <a:r>
              <a:rPr lang="en-US" sz="1800" b="0" i="0" u="none" strike="noStrike" cap="none" dirty="0">
                <a:solidFill>
                  <a:srgbClr val="000000"/>
                </a:solidFill>
                <a:latin typeface="Arial"/>
                <a:ea typeface="Arial"/>
                <a:cs typeface="Arial"/>
                <a:sym typeface="Arial"/>
              </a:rPr>
              <a:t>Grey Level differences (contrast)</a:t>
            </a:r>
            <a:endParaRPr sz="1800" dirty="0"/>
          </a:p>
          <a:p>
            <a:pPr marL="285750" marR="0" lvl="0" indent="-285750" algn="l" rtl="0">
              <a:lnSpc>
                <a:spcPct val="100000"/>
              </a:lnSpc>
              <a:spcBef>
                <a:spcPts val="0"/>
              </a:spcBef>
              <a:spcAft>
                <a:spcPts val="0"/>
              </a:spcAft>
              <a:buClr>
                <a:srgbClr val="000000"/>
              </a:buClr>
              <a:buSzPts val="1400"/>
              <a:buFont typeface="Arial"/>
              <a:buChar char="•"/>
            </a:pPr>
            <a:r>
              <a:rPr lang="en-US" sz="1800" b="0" i="0" u="none" strike="noStrike" cap="none" dirty="0">
                <a:solidFill>
                  <a:srgbClr val="000000"/>
                </a:solidFill>
                <a:latin typeface="Arial"/>
                <a:ea typeface="Arial"/>
                <a:cs typeface="Arial"/>
                <a:sym typeface="Arial"/>
              </a:rPr>
              <a:t>Defined size of area where change occurs (neighborhood, defined by a window size)</a:t>
            </a:r>
            <a:endParaRPr sz="1800" dirty="0"/>
          </a:p>
          <a:p>
            <a:pPr marL="285750" marR="0" lvl="0" indent="-285750" algn="l" rtl="0">
              <a:lnSpc>
                <a:spcPct val="100000"/>
              </a:lnSpc>
              <a:spcBef>
                <a:spcPts val="0"/>
              </a:spcBef>
              <a:spcAft>
                <a:spcPts val="0"/>
              </a:spcAft>
              <a:buClr>
                <a:srgbClr val="000000"/>
              </a:buClr>
              <a:buSzPts val="1400"/>
              <a:buFont typeface="Arial"/>
              <a:buChar char="•"/>
            </a:pPr>
            <a:r>
              <a:rPr lang="en-US" sz="1800" b="0" i="0" u="none" strike="noStrike" cap="none" dirty="0">
                <a:solidFill>
                  <a:srgbClr val="000000"/>
                </a:solidFill>
                <a:latin typeface="Arial"/>
                <a:ea typeface="Arial"/>
                <a:cs typeface="Arial"/>
                <a:sym typeface="Arial"/>
              </a:rPr>
              <a:t>Directionality, or lack of it (omnidirectional)</a:t>
            </a:r>
            <a:endParaRPr sz="1800" dirty="0"/>
          </a:p>
          <a:p>
            <a:pPr marL="285750" marR="0" lvl="0" indent="-196850" algn="l" rtl="0">
              <a:lnSpc>
                <a:spcPct val="100000"/>
              </a:lnSpc>
              <a:spcBef>
                <a:spcPts val="0"/>
              </a:spcBef>
              <a:spcAft>
                <a:spcPts val="0"/>
              </a:spcAft>
              <a:buClr>
                <a:srgbClr val="000000"/>
              </a:buClr>
              <a:buSzPts val="1400"/>
              <a:buFont typeface="Arial"/>
              <a:buNone/>
            </a:pPr>
            <a:endParaRPr lang="en-US"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800" dirty="0"/>
              <a:t>Quantifying the texture of an image provides additional features from which we can train on</a:t>
            </a:r>
            <a:endParaRPr sz="1800" dirty="0"/>
          </a:p>
        </p:txBody>
      </p:sp>
      <p:pic>
        <p:nvPicPr>
          <p:cNvPr id="6146" name="Picture 2" descr="Premium Photo | Crumpled paper. sheet of brown cardboard paper. detailed  high resolution texture. abstract background for wallpaper.">
            <a:extLst>
              <a:ext uri="{FF2B5EF4-FFF2-40B4-BE49-F238E27FC236}">
                <a16:creationId xmlns:a16="http://schemas.microsoft.com/office/drawing/2014/main" id="{98547B00-CDD2-1043-4F84-6EDFD5BC21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956"/>
          <a:stretch/>
        </p:blipFill>
        <p:spPr bwMode="auto">
          <a:xfrm>
            <a:off x="7328315" y="1668945"/>
            <a:ext cx="3238688" cy="13816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mooth Texture Background Images, HD Pictures and Wallpaper For Free  Download | Pngtree">
            <a:extLst>
              <a:ext uri="{FF2B5EF4-FFF2-40B4-BE49-F238E27FC236}">
                <a16:creationId xmlns:a16="http://schemas.microsoft.com/office/drawing/2014/main" id="{371CE564-F198-C946-AB29-C0A99D741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960" y="5252217"/>
            <a:ext cx="3058160" cy="14349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hades of Red Brick Wall">
            <a:extLst>
              <a:ext uri="{FF2B5EF4-FFF2-40B4-BE49-F238E27FC236}">
                <a16:creationId xmlns:a16="http://schemas.microsoft.com/office/drawing/2014/main" id="{9FA7A46C-D038-9919-771F-85D77702A6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338"/>
          <a:stretch/>
        </p:blipFill>
        <p:spPr bwMode="auto">
          <a:xfrm>
            <a:off x="7336696" y="3429000"/>
            <a:ext cx="3238688" cy="138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3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6"/>
          <p:cNvSpPr txBox="1"/>
          <p:nvPr/>
        </p:nvSpPr>
        <p:spPr>
          <a:xfrm>
            <a:off x="454306" y="226632"/>
            <a:ext cx="113287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Quantifying Texture: </a:t>
            </a:r>
            <a:r>
              <a:rPr lang="en-US" sz="2400" b="1" i="0" u="none" strike="noStrike" cap="none" dirty="0">
                <a:solidFill>
                  <a:schemeClr val="dk1"/>
                </a:solidFill>
                <a:latin typeface="Arial"/>
                <a:ea typeface="Arial"/>
                <a:cs typeface="Arial"/>
                <a:sym typeface="Arial"/>
              </a:rPr>
              <a:t>GLCM and LBP</a:t>
            </a:r>
            <a:endParaRPr sz="1400" b="0" i="0" u="none" strike="noStrike" cap="none" dirty="0">
              <a:solidFill>
                <a:srgbClr val="000000"/>
              </a:solidFill>
              <a:latin typeface="Arial"/>
              <a:ea typeface="Arial"/>
              <a:cs typeface="Arial"/>
              <a:sym typeface="Arial"/>
            </a:endParaRPr>
          </a:p>
        </p:txBody>
      </p:sp>
      <p:sp>
        <p:nvSpPr>
          <p:cNvPr id="246" name="Google Shape;246;p6"/>
          <p:cNvSpPr txBox="1"/>
          <p:nvPr/>
        </p:nvSpPr>
        <p:spPr>
          <a:xfrm>
            <a:off x="742542" y="1227692"/>
            <a:ext cx="5594758" cy="504749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1400" b="1" i="0" u="none" strike="noStrike" cap="none" dirty="0">
                <a:solidFill>
                  <a:srgbClr val="000000"/>
                </a:solidFill>
                <a:latin typeface="Arial"/>
                <a:ea typeface="Arial"/>
                <a:cs typeface="Arial"/>
                <a:sym typeface="Arial"/>
              </a:rPr>
              <a:t>GLCM</a:t>
            </a:r>
          </a:p>
          <a:p>
            <a:pPr marR="0" lvl="0" algn="l" rtl="0">
              <a:lnSpc>
                <a:spcPct val="100000"/>
              </a:lnSpc>
              <a:spcBef>
                <a:spcPts val="0"/>
              </a:spcBef>
              <a:spcAft>
                <a:spcPts val="0"/>
              </a:spcAft>
            </a:pPr>
            <a:r>
              <a:rPr lang="en-US" sz="1400" b="0" i="0" u="none" strike="noStrike" cap="none" dirty="0">
                <a:solidFill>
                  <a:srgbClr val="000000"/>
                </a:solidFill>
                <a:latin typeface="Arial"/>
                <a:ea typeface="Arial"/>
                <a:cs typeface="Arial"/>
                <a:sym typeface="Arial"/>
              </a:rPr>
              <a:t>The gray-level co-occurrence matrix (GLCM) is a statistical method of examining texture that considers the spatial relationship of pixels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400"/>
            </a:pPr>
            <a:r>
              <a:rPr lang="en-US" sz="1400" b="0" i="0" u="none" strike="noStrike" cap="none" dirty="0">
                <a:solidFill>
                  <a:srgbClr val="000000"/>
                </a:solidFill>
                <a:latin typeface="Arial"/>
                <a:ea typeface="Arial"/>
                <a:cs typeface="Arial"/>
                <a:sym typeface="Arial"/>
              </a:rPr>
              <a:t>Texture measures derived from the GLCM are</a:t>
            </a:r>
          </a:p>
          <a:p>
            <a:pPr marL="285750" lvl="2" indent="-285750">
              <a:buSzPts val="1400"/>
              <a:buFont typeface="Arial" panose="020B0604020202020204" pitchFamily="34" charset="0"/>
              <a:buChar char="•"/>
            </a:pPr>
            <a:r>
              <a:rPr lang="en-US" dirty="0"/>
              <a:t>Contrast</a:t>
            </a:r>
          </a:p>
          <a:p>
            <a:pPr marL="285750" lvl="5" indent="-285750">
              <a:buSzPts val="1400"/>
              <a:buFont typeface="Arial" panose="020B0604020202020204" pitchFamily="34" charset="0"/>
              <a:buChar char="•"/>
            </a:pPr>
            <a:r>
              <a:rPr lang="en-US" dirty="0"/>
              <a:t>Dissimilarity</a:t>
            </a:r>
          </a:p>
          <a:p>
            <a:pPr marL="285750" lvl="5" indent="-285750">
              <a:buSzPts val="1400"/>
              <a:buFont typeface="Arial" panose="020B0604020202020204" pitchFamily="34" charset="0"/>
              <a:buChar char="•"/>
            </a:pPr>
            <a:r>
              <a:rPr lang="en-US" dirty="0"/>
              <a:t>Homogeneity</a:t>
            </a:r>
          </a:p>
          <a:p>
            <a:pPr marL="285750" lvl="5" indent="-285750">
              <a:buSzPts val="1400"/>
              <a:buFont typeface="Arial" panose="020B0604020202020204" pitchFamily="34" charset="0"/>
              <a:buChar char="•"/>
            </a:pPr>
            <a:r>
              <a:rPr lang="en-US" dirty="0"/>
              <a:t>ASM</a:t>
            </a:r>
          </a:p>
          <a:p>
            <a:pPr marL="285750" lvl="5" indent="-285750">
              <a:buSzPts val="1400"/>
              <a:buFont typeface="Arial" panose="020B0604020202020204" pitchFamily="34" charset="0"/>
              <a:buChar char="•"/>
            </a:pPr>
            <a:r>
              <a:rPr lang="en-US" dirty="0"/>
              <a:t>Energy</a:t>
            </a:r>
          </a:p>
          <a:p>
            <a:pPr marL="285750" lvl="5" indent="-285750">
              <a:buSzPts val="1400"/>
              <a:buFont typeface="Arial" panose="020B0604020202020204" pitchFamily="34" charset="0"/>
              <a:buChar char="•"/>
            </a:pPr>
            <a:r>
              <a:rPr lang="en-US" dirty="0"/>
              <a:t>Correlation</a:t>
            </a:r>
          </a:p>
          <a:p>
            <a:pPr lvl="5">
              <a:buSzPts val="1400"/>
            </a:pPr>
            <a:endParaRPr lang="en-US" dirty="0"/>
          </a:p>
          <a:p>
            <a:pPr lvl="5">
              <a:buSzPts val="1400"/>
            </a:pPr>
            <a:endParaRPr lang="en-US" dirty="0"/>
          </a:p>
          <a:p>
            <a:r>
              <a:rPr lang="en-US" b="1" dirty="0"/>
              <a:t>Local binary patterns (LBP) </a:t>
            </a:r>
            <a:r>
              <a:rPr lang="en-US" dirty="0"/>
              <a:t>I</a:t>
            </a:r>
          </a:p>
          <a:p>
            <a:r>
              <a:rPr lang="en-US" dirty="0"/>
              <a:t>Another method for finding local texture measure</a:t>
            </a:r>
          </a:p>
          <a:p>
            <a:endParaRPr lang="en-US" dirty="0"/>
          </a:p>
          <a:p>
            <a:r>
              <a:rPr lang="en-US" dirty="0"/>
              <a:t>Local Binary Pattern (LBP) in scikit-image is a texture descriptor that:</a:t>
            </a:r>
          </a:p>
          <a:p>
            <a:pPr marL="285750" indent="-285750">
              <a:buFont typeface="Arial" panose="020B0604020202020204" pitchFamily="34" charset="0"/>
              <a:buChar char="•"/>
            </a:pPr>
            <a:r>
              <a:rPr lang="en-US" dirty="0"/>
              <a:t>Works by comparing each pixel with its neighbors</a:t>
            </a:r>
          </a:p>
          <a:p>
            <a:pPr marL="285750" indent="-285750">
              <a:buFont typeface="Arial" panose="020B0604020202020204" pitchFamily="34" charset="0"/>
              <a:buChar char="•"/>
            </a:pPr>
            <a:r>
              <a:rPr lang="en-US" dirty="0"/>
              <a:t>Creates a binary code for each pixel based on these comparisons</a:t>
            </a:r>
          </a:p>
          <a:p>
            <a:pPr marL="285750" indent="-285750">
              <a:buFont typeface="Arial" panose="020B0604020202020204" pitchFamily="34" charset="0"/>
              <a:buChar char="•"/>
            </a:pPr>
            <a:r>
              <a:rPr lang="en-US" dirty="0"/>
              <a:t>Converts these codes to decimal numbers</a:t>
            </a:r>
          </a:p>
          <a:p>
            <a:pPr marL="285750" indent="-285750">
              <a:buFont typeface="Arial" panose="020B0604020202020204" pitchFamily="34" charset="0"/>
              <a:buChar char="•"/>
            </a:pPr>
            <a:r>
              <a:rPr lang="en-US" dirty="0"/>
              <a:t>Builds a histogram of these values as the feature vector</a:t>
            </a:r>
          </a:p>
          <a:p>
            <a:pPr marL="285750" lvl="5" indent="-285750">
              <a:buSzPts val="1400"/>
              <a:buFont typeface="Arial" panose="020B0604020202020204" pitchFamily="34" charset="0"/>
              <a:buChar char="•"/>
            </a:pPr>
            <a:endParaRPr dirty="0"/>
          </a:p>
        </p:txBody>
      </p:sp>
      <p:pic>
        <p:nvPicPr>
          <p:cNvPr id="3" name="Picture 2">
            <a:extLst>
              <a:ext uri="{FF2B5EF4-FFF2-40B4-BE49-F238E27FC236}">
                <a16:creationId xmlns:a16="http://schemas.microsoft.com/office/drawing/2014/main" id="{557B9B40-4DBA-D0B3-5FFA-D890D6159945}"/>
              </a:ext>
            </a:extLst>
          </p:cNvPr>
          <p:cNvPicPr>
            <a:picLocks noChangeAspect="1"/>
          </p:cNvPicPr>
          <p:nvPr/>
        </p:nvPicPr>
        <p:blipFill>
          <a:blip r:embed="rId3"/>
          <a:stretch>
            <a:fillRect/>
          </a:stretch>
        </p:blipFill>
        <p:spPr>
          <a:xfrm>
            <a:off x="7512569" y="1156324"/>
            <a:ext cx="3379292" cy="2157804"/>
          </a:xfrm>
          <a:prstGeom prst="rect">
            <a:avLst/>
          </a:prstGeom>
        </p:spPr>
      </p:pic>
      <p:pic>
        <p:nvPicPr>
          <p:cNvPr id="5" name="Picture 2" descr="flat, flat, edge, corner, non-uniform">
            <a:extLst>
              <a:ext uri="{FF2B5EF4-FFF2-40B4-BE49-F238E27FC236}">
                <a16:creationId xmlns:a16="http://schemas.microsoft.com/office/drawing/2014/main" id="{2517B39F-F45B-EE94-E03C-B033FE087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4530955"/>
            <a:ext cx="5651500" cy="1614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4cd729db9c_0_4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Model Building</a:t>
            </a:r>
            <a:endParaRPr/>
          </a:p>
        </p:txBody>
      </p:sp>
      <p:sp>
        <p:nvSpPr>
          <p:cNvPr id="272" name="Google Shape;272;g34cd729db9c_0_4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11"/>
          <p:cNvSpPr txBox="1"/>
          <p:nvPr/>
        </p:nvSpPr>
        <p:spPr>
          <a:xfrm>
            <a:off x="334311" y="242415"/>
            <a:ext cx="66603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Gaussian Process Classification </a:t>
            </a:r>
            <a:endParaRPr sz="1400" b="0" i="0" u="none" strike="noStrike" cap="none">
              <a:solidFill>
                <a:srgbClr val="000000"/>
              </a:solidFill>
              <a:latin typeface="Arial"/>
              <a:ea typeface="Arial"/>
              <a:cs typeface="Arial"/>
              <a:sym typeface="Arial"/>
            </a:endParaRPr>
          </a:p>
        </p:txBody>
      </p:sp>
      <p:sp>
        <p:nvSpPr>
          <p:cNvPr id="285" name="Google Shape;285;p11"/>
          <p:cNvSpPr txBox="1"/>
          <p:nvPr/>
        </p:nvSpPr>
        <p:spPr>
          <a:xfrm>
            <a:off x="6150002" y="6028153"/>
            <a:ext cx="555304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GP Lecture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https://www.youtube.com/watch?v=R-NUdqxKjos</a:t>
            </a:r>
            <a:endParaRPr sz="1400" b="0" i="0" u="none" strike="noStrike" cap="none" dirty="0">
              <a:solidFill>
                <a:srgbClr val="000000"/>
              </a:solidFill>
              <a:latin typeface="Arial"/>
              <a:ea typeface="Arial"/>
              <a:cs typeface="Arial"/>
              <a:sym typeface="Arial"/>
            </a:endParaRPr>
          </a:p>
        </p:txBody>
      </p:sp>
      <p:pic>
        <p:nvPicPr>
          <p:cNvPr id="286" name="Google Shape;286;p11"/>
          <p:cNvPicPr preferRelativeResize="0"/>
          <p:nvPr/>
        </p:nvPicPr>
        <p:blipFill rotWithShape="1">
          <a:blip r:embed="rId3">
            <a:alphaModFix/>
          </a:blip>
          <a:srcRect/>
          <a:stretch/>
        </p:blipFill>
        <p:spPr>
          <a:xfrm>
            <a:off x="7589200" y="3978255"/>
            <a:ext cx="2656867" cy="1304128"/>
          </a:xfrm>
          <a:prstGeom prst="rect">
            <a:avLst/>
          </a:prstGeom>
          <a:noFill/>
          <a:ln>
            <a:noFill/>
          </a:ln>
        </p:spPr>
      </p:pic>
      <p:sp>
        <p:nvSpPr>
          <p:cNvPr id="3" name="TextBox 2">
            <a:extLst>
              <a:ext uri="{FF2B5EF4-FFF2-40B4-BE49-F238E27FC236}">
                <a16:creationId xmlns:a16="http://schemas.microsoft.com/office/drawing/2014/main" id="{AF6A64AE-AD8A-6C53-708C-9B3E1B686009}"/>
              </a:ext>
            </a:extLst>
          </p:cNvPr>
          <p:cNvSpPr txBox="1"/>
          <p:nvPr/>
        </p:nvSpPr>
        <p:spPr>
          <a:xfrm>
            <a:off x="802640" y="1006266"/>
            <a:ext cx="5153660" cy="5345053"/>
          </a:xfrm>
          <a:prstGeom prst="rect">
            <a:avLst/>
          </a:prstGeom>
          <a:noFill/>
        </p:spPr>
        <p:txBody>
          <a:bodyPr wrap="square">
            <a:spAutoFit/>
          </a:bodyPr>
          <a:lstStyle/>
          <a:p>
            <a:pPr>
              <a:spcBef>
                <a:spcPts val="150"/>
              </a:spcBef>
              <a:spcAft>
                <a:spcPts val="150"/>
              </a:spcAft>
            </a:pPr>
            <a:r>
              <a:rPr lang="en-US" dirty="0"/>
              <a:t>A </a:t>
            </a:r>
            <a:r>
              <a:rPr lang="en-US" b="1" dirty="0"/>
              <a:t>Gaussian Process </a:t>
            </a:r>
            <a:r>
              <a:rPr lang="en-US" dirty="0"/>
              <a:t>is a probabilistic model used in machine learning to define a distribution over functions, providing predictions with associated uncertainties by modeling data with a multivariate Gaussian distribution.</a:t>
            </a:r>
          </a:p>
          <a:p>
            <a:pPr>
              <a:spcBef>
                <a:spcPts val="150"/>
              </a:spcBef>
              <a:spcAft>
                <a:spcPts val="150"/>
              </a:spcAft>
              <a:buFont typeface="Arial" panose="020B0604020202020204" pitchFamily="34" charset="0"/>
              <a:buChar char="•"/>
            </a:pPr>
            <a:endParaRPr lang="en-US" dirty="0"/>
          </a:p>
          <a:p>
            <a:pPr>
              <a:spcBef>
                <a:spcPts val="150"/>
              </a:spcBef>
              <a:spcAft>
                <a:spcPts val="150"/>
              </a:spcAft>
            </a:pPr>
            <a:r>
              <a:rPr lang="en-US" b="1" dirty="0">
                <a:effectLst/>
              </a:rPr>
              <a:t>Kernel Function</a:t>
            </a:r>
            <a:r>
              <a:rPr lang="en-US" dirty="0">
                <a:effectLst/>
              </a:rPr>
              <a:t>:</a:t>
            </a:r>
          </a:p>
          <a:p>
            <a:pPr>
              <a:spcBef>
                <a:spcPts val="150"/>
              </a:spcBef>
              <a:spcAft>
                <a:spcPts val="150"/>
              </a:spcAft>
            </a:pPr>
            <a:r>
              <a:rPr lang="en-US" dirty="0">
                <a:effectLst/>
              </a:rPr>
              <a:t>Utilizes a kernel as a covariance function </a:t>
            </a:r>
          </a:p>
          <a:p>
            <a:pPr>
              <a:spcBef>
                <a:spcPts val="150"/>
              </a:spcBef>
              <a:spcAft>
                <a:spcPts val="150"/>
              </a:spcAft>
            </a:pPr>
            <a:r>
              <a:rPr lang="en-US" dirty="0">
                <a:effectLst/>
              </a:rPr>
              <a:t>The ARD kernel used in this example is a type of covariance function that includes separate length-scale parameters for each input dimension, allowing the model to automatically determine the relevance of each feature.</a:t>
            </a:r>
          </a:p>
          <a:p>
            <a:pPr>
              <a:spcBef>
                <a:spcPts val="150"/>
              </a:spcBef>
              <a:spcAft>
                <a:spcPts val="150"/>
              </a:spcAft>
              <a:buFont typeface="Arial" panose="020B0604020202020204" pitchFamily="34" charset="0"/>
              <a:buChar char="•"/>
            </a:pPr>
            <a:endParaRPr lang="en-US" dirty="0">
              <a:effectLst/>
            </a:endParaRPr>
          </a:p>
          <a:p>
            <a:pPr>
              <a:spcBef>
                <a:spcPts val="150"/>
              </a:spcBef>
              <a:spcAft>
                <a:spcPts val="150"/>
              </a:spcAft>
            </a:pPr>
            <a:r>
              <a:rPr lang="en-US" b="1" dirty="0">
                <a:effectLst/>
              </a:rPr>
              <a:t>Model Training</a:t>
            </a:r>
            <a:r>
              <a:rPr lang="en-US" dirty="0">
                <a:effectLst/>
              </a:rPr>
              <a:t>:</a:t>
            </a:r>
          </a:p>
          <a:p>
            <a:pPr>
              <a:spcBef>
                <a:spcPts val="150"/>
              </a:spcBef>
              <a:spcAft>
                <a:spcPts val="150"/>
              </a:spcAft>
            </a:pPr>
            <a:r>
              <a:rPr lang="en-US" dirty="0">
                <a:effectLst/>
              </a:rPr>
              <a:t>During training, the GP learns the hyperparameters of the ARD kernel, including the length-scales, by maximizing the marginal likelihood, which helps in identifying which input dimensions are more important.</a:t>
            </a:r>
          </a:p>
          <a:p>
            <a:pPr>
              <a:spcBef>
                <a:spcPts val="150"/>
              </a:spcBef>
              <a:spcAft>
                <a:spcPts val="150"/>
              </a:spcAft>
              <a:buFont typeface="Arial" panose="020B0604020202020204" pitchFamily="34" charset="0"/>
              <a:buChar char="•"/>
            </a:pPr>
            <a:endParaRPr lang="en-US" dirty="0">
              <a:effectLst/>
            </a:endParaRPr>
          </a:p>
          <a:p>
            <a:pPr>
              <a:spcBef>
                <a:spcPts val="150"/>
              </a:spcBef>
              <a:spcAft>
                <a:spcPts val="150"/>
              </a:spcAft>
            </a:pPr>
            <a:r>
              <a:rPr lang="en-US" b="1" dirty="0">
                <a:effectLst/>
              </a:rPr>
              <a:t>Prediction</a:t>
            </a:r>
            <a:r>
              <a:rPr lang="en-US" dirty="0">
                <a:effectLst/>
              </a:rPr>
              <a:t>:</a:t>
            </a:r>
          </a:p>
          <a:p>
            <a:pPr>
              <a:spcBef>
                <a:spcPts val="150"/>
              </a:spcBef>
              <a:spcAft>
                <a:spcPts val="150"/>
              </a:spcAft>
            </a:pPr>
            <a:r>
              <a:rPr lang="en-US" dirty="0">
                <a:effectLst/>
              </a:rPr>
              <a:t>For a new input, the GP uses the learned kernel to compute the mean and variance of the predicted output, providing both a prediction and a measure of uncertainty.</a:t>
            </a:r>
          </a:p>
        </p:txBody>
      </p:sp>
      <p:pic>
        <p:nvPicPr>
          <p:cNvPr id="8196" name="Picture 4">
            <a:extLst>
              <a:ext uri="{FF2B5EF4-FFF2-40B4-BE49-F238E27FC236}">
                <a16:creationId xmlns:a16="http://schemas.microsoft.com/office/drawing/2014/main" id="{924C92CC-28D2-7AAF-3BAD-D36E8E9D0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688" y="1065685"/>
            <a:ext cx="4089400" cy="204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2"/>
          <p:cNvSpPr txBox="1"/>
          <p:nvPr/>
        </p:nvSpPr>
        <p:spPr>
          <a:xfrm>
            <a:off x="334297" y="242425"/>
            <a:ext cx="8607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Gaussian Process Classification  Data Pipeline</a:t>
            </a:r>
            <a:endParaRPr sz="1400" b="0" i="0" u="none" strike="noStrike" cap="none">
              <a:solidFill>
                <a:srgbClr val="000000"/>
              </a:solidFill>
              <a:latin typeface="Arial"/>
              <a:ea typeface="Arial"/>
              <a:cs typeface="Arial"/>
              <a:sym typeface="Arial"/>
            </a:endParaRPr>
          </a:p>
        </p:txBody>
      </p:sp>
      <p:sp>
        <p:nvSpPr>
          <p:cNvPr id="293" name="Google Shape;293;p12"/>
          <p:cNvSpPr/>
          <p:nvPr/>
        </p:nvSpPr>
        <p:spPr>
          <a:xfrm>
            <a:off x="1683875" y="2094903"/>
            <a:ext cx="1129302" cy="805194"/>
          </a:xfrm>
          <a:prstGeom prst="flowChartMulti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Training Images</a:t>
            </a:r>
            <a:endParaRPr sz="1400" b="0" i="0" u="none" strike="noStrike" cap="none" dirty="0">
              <a:solidFill>
                <a:srgbClr val="000000"/>
              </a:solidFill>
              <a:latin typeface="Arial"/>
              <a:ea typeface="Arial"/>
              <a:cs typeface="Arial"/>
              <a:sym typeface="Arial"/>
            </a:endParaRPr>
          </a:p>
        </p:txBody>
      </p:sp>
      <p:sp>
        <p:nvSpPr>
          <p:cNvPr id="294" name="Google Shape;294;p12"/>
          <p:cNvSpPr/>
          <p:nvPr/>
        </p:nvSpPr>
        <p:spPr>
          <a:xfrm>
            <a:off x="4357381" y="2109553"/>
            <a:ext cx="1325790" cy="805194"/>
          </a:xfrm>
          <a:prstGeom prst="flowChartInternalStorag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err="1"/>
              <a:t>Dataframe</a:t>
            </a:r>
            <a:r>
              <a:rPr lang="en-US" dirty="0"/>
              <a:t> of features</a:t>
            </a:r>
            <a:endParaRPr sz="1400" b="0" i="0" u="none" strike="noStrike" cap="none" dirty="0">
              <a:solidFill>
                <a:srgbClr val="000000"/>
              </a:solidFill>
              <a:latin typeface="Arial"/>
              <a:ea typeface="Arial"/>
              <a:cs typeface="Arial"/>
              <a:sym typeface="Arial"/>
            </a:endParaRPr>
          </a:p>
        </p:txBody>
      </p:sp>
      <p:sp>
        <p:nvSpPr>
          <p:cNvPr id="3" name="Rectangle 2">
            <a:extLst>
              <a:ext uri="{FF2B5EF4-FFF2-40B4-BE49-F238E27FC236}">
                <a16:creationId xmlns:a16="http://schemas.microsoft.com/office/drawing/2014/main" id="{0848C4FD-6D4C-CAEA-4B06-CAB90A0758C0}"/>
              </a:ext>
            </a:extLst>
          </p:cNvPr>
          <p:cNvSpPr/>
          <p:nvPr/>
        </p:nvSpPr>
        <p:spPr>
          <a:xfrm>
            <a:off x="7105444" y="2040300"/>
            <a:ext cx="914400" cy="9144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GP</a:t>
            </a:r>
          </a:p>
        </p:txBody>
      </p:sp>
      <p:sp>
        <p:nvSpPr>
          <p:cNvPr id="4" name="Rectangle 3">
            <a:extLst>
              <a:ext uri="{FF2B5EF4-FFF2-40B4-BE49-F238E27FC236}">
                <a16:creationId xmlns:a16="http://schemas.microsoft.com/office/drawing/2014/main" id="{F40CE7DC-BD67-BBE1-2D9F-B0D3D0CA4B1B}"/>
              </a:ext>
            </a:extLst>
          </p:cNvPr>
          <p:cNvSpPr/>
          <p:nvPr/>
        </p:nvSpPr>
        <p:spPr>
          <a:xfrm>
            <a:off x="9620250" y="2000347"/>
            <a:ext cx="1098550" cy="914400"/>
          </a:xfrm>
          <a:prstGeom prst="rect">
            <a:avLst/>
          </a:prstGeom>
          <a:solidFill>
            <a:srgbClr val="E8E8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Prediction</a:t>
            </a:r>
          </a:p>
        </p:txBody>
      </p:sp>
      <p:cxnSp>
        <p:nvCxnSpPr>
          <p:cNvPr id="6" name="Straight Arrow Connector 5">
            <a:extLst>
              <a:ext uri="{FF2B5EF4-FFF2-40B4-BE49-F238E27FC236}">
                <a16:creationId xmlns:a16="http://schemas.microsoft.com/office/drawing/2014/main" id="{16CC8981-6AC0-B058-3F53-8644C0261B22}"/>
              </a:ext>
            </a:extLst>
          </p:cNvPr>
          <p:cNvCxnSpPr/>
          <p:nvPr/>
        </p:nvCxnSpPr>
        <p:spPr>
          <a:xfrm>
            <a:off x="3009900" y="2497500"/>
            <a:ext cx="1225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Google Shape;293;p12">
            <a:extLst>
              <a:ext uri="{FF2B5EF4-FFF2-40B4-BE49-F238E27FC236}">
                <a16:creationId xmlns:a16="http://schemas.microsoft.com/office/drawing/2014/main" id="{ED2AC54E-015B-E5AA-8322-ABF95FB4B79D}"/>
              </a:ext>
            </a:extLst>
          </p:cNvPr>
          <p:cNvSpPr/>
          <p:nvPr/>
        </p:nvSpPr>
        <p:spPr>
          <a:xfrm>
            <a:off x="6997993" y="4050703"/>
            <a:ext cx="1129302" cy="805194"/>
          </a:xfrm>
          <a:prstGeom prst="flowChartMulti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Test Images</a:t>
            </a:r>
            <a:endParaRPr sz="1400" b="0" i="0" u="none" strike="noStrike" cap="none" dirty="0">
              <a:solidFill>
                <a:srgbClr val="000000"/>
              </a:solidFill>
              <a:latin typeface="Arial"/>
              <a:ea typeface="Arial"/>
              <a:cs typeface="Arial"/>
              <a:sym typeface="Arial"/>
            </a:endParaRPr>
          </a:p>
        </p:txBody>
      </p:sp>
      <p:cxnSp>
        <p:nvCxnSpPr>
          <p:cNvPr id="8" name="Straight Arrow Connector 7">
            <a:extLst>
              <a:ext uri="{FF2B5EF4-FFF2-40B4-BE49-F238E27FC236}">
                <a16:creationId xmlns:a16="http://schemas.microsoft.com/office/drawing/2014/main" id="{E3848A6A-FB8B-59B2-F69D-F6F2493DC494}"/>
              </a:ext>
            </a:extLst>
          </p:cNvPr>
          <p:cNvCxnSpPr/>
          <p:nvPr/>
        </p:nvCxnSpPr>
        <p:spPr>
          <a:xfrm>
            <a:off x="5772443" y="2497500"/>
            <a:ext cx="1225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57CEE2-F660-3617-1917-0BEC35E60419}"/>
              </a:ext>
            </a:extLst>
          </p:cNvPr>
          <p:cNvCxnSpPr/>
          <p:nvPr/>
        </p:nvCxnSpPr>
        <p:spPr>
          <a:xfrm>
            <a:off x="8179590" y="2434000"/>
            <a:ext cx="1225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43D3A5-F451-258A-6863-E2DED1AC0FCE}"/>
              </a:ext>
            </a:extLst>
          </p:cNvPr>
          <p:cNvCxnSpPr>
            <a:cxnSpLocks/>
          </p:cNvCxnSpPr>
          <p:nvPr/>
        </p:nvCxnSpPr>
        <p:spPr>
          <a:xfrm flipV="1">
            <a:off x="7566815" y="3098800"/>
            <a:ext cx="0" cy="738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454306" y="226632"/>
            <a:ext cx="113287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Agenda</a:t>
            </a:r>
            <a:endParaRPr sz="1400" b="0" i="0" u="none" strike="noStrike" cap="none">
              <a:solidFill>
                <a:srgbClr val="000000"/>
              </a:solidFill>
              <a:latin typeface="Arial"/>
              <a:ea typeface="Arial"/>
              <a:cs typeface="Arial"/>
              <a:sym typeface="Arial"/>
            </a:endParaRPr>
          </a:p>
        </p:txBody>
      </p:sp>
      <p:sp>
        <p:nvSpPr>
          <p:cNvPr id="15" name="TextBox 14">
            <a:extLst>
              <a:ext uri="{FF2B5EF4-FFF2-40B4-BE49-F238E27FC236}">
                <a16:creationId xmlns:a16="http://schemas.microsoft.com/office/drawing/2014/main" id="{9B048278-EBA4-6CD6-36B9-3798F5A63D8B}"/>
              </a:ext>
            </a:extLst>
          </p:cNvPr>
          <p:cNvSpPr txBox="1"/>
          <p:nvPr/>
        </p:nvSpPr>
        <p:spPr>
          <a:xfrm>
            <a:off x="454306" y="1515889"/>
            <a:ext cx="6096000" cy="2585323"/>
          </a:xfrm>
          <a:prstGeom prst="rect">
            <a:avLst/>
          </a:prstGeom>
          <a:noFill/>
        </p:spPr>
        <p:txBody>
          <a:bodyPr wrap="square">
            <a:spAutoFit/>
          </a:bodyPr>
          <a:lstStyle/>
          <a:p>
            <a:pPr marL="342900" indent="-342900">
              <a:buAutoNum type="arabicPeriod"/>
            </a:pPr>
            <a:r>
              <a:rPr lang="en-US" sz="1800" dirty="0"/>
              <a:t>Computer Vision </a:t>
            </a:r>
          </a:p>
          <a:p>
            <a:pPr marL="342900" indent="-342900">
              <a:buAutoNum type="arabicPeriod"/>
            </a:pPr>
            <a:r>
              <a:rPr lang="en-US" sz="1800" dirty="0"/>
              <a:t>Image Segmentation</a:t>
            </a:r>
          </a:p>
          <a:p>
            <a:pPr marL="342900" indent="-342900">
              <a:buAutoNum type="arabicPeriod"/>
            </a:pPr>
            <a:r>
              <a:rPr lang="en-US" sz="1800" dirty="0"/>
              <a:t>Feature Extraction</a:t>
            </a:r>
          </a:p>
          <a:p>
            <a:pPr marL="342900" indent="-342900">
              <a:buAutoNum type="arabicPeriod"/>
            </a:pPr>
            <a:r>
              <a:rPr lang="en-US" sz="1800" dirty="0"/>
              <a:t>Model Development - scikit-learn</a:t>
            </a:r>
          </a:p>
          <a:p>
            <a:r>
              <a:rPr lang="en-US" sz="1800" dirty="0"/>
              <a:t>      * scikit-learn</a:t>
            </a:r>
          </a:p>
          <a:p>
            <a:r>
              <a:rPr lang="en-US" sz="1800" dirty="0"/>
              <a:t>      * </a:t>
            </a:r>
            <a:r>
              <a:rPr lang="en-US" sz="1800" dirty="0" err="1"/>
              <a:t>PyTorch</a:t>
            </a:r>
            <a:endParaRPr lang="en-US" sz="1800" dirty="0"/>
          </a:p>
          <a:p>
            <a:r>
              <a:rPr lang="en-US" sz="1800" dirty="0"/>
              <a:t>5.   Model Performance</a:t>
            </a:r>
          </a:p>
          <a:p>
            <a:r>
              <a:rPr lang="en-US" sz="1800" dirty="0"/>
              <a:t>      * </a:t>
            </a:r>
            <a:r>
              <a:rPr lang="en-US" sz="1800" dirty="0" err="1"/>
              <a:t>Tensorboard</a:t>
            </a:r>
            <a:endParaRPr lang="en-US" sz="1800" dirty="0"/>
          </a:p>
          <a:p>
            <a:r>
              <a:rPr lang="en-US" sz="1800" dirty="0"/>
              <a:t>      * Saliency map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8"/>
          <p:cNvSpPr txBox="1"/>
          <p:nvPr/>
        </p:nvSpPr>
        <p:spPr>
          <a:xfrm>
            <a:off x="590146" y="1364828"/>
            <a:ext cx="4739715" cy="480127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tx1"/>
                </a:solidFill>
                <a:latin typeface="+mj-lt"/>
                <a:ea typeface="Arial"/>
                <a:cs typeface="Arial"/>
                <a:sym typeface="Arial"/>
              </a:rPr>
              <a:t>SHAP (</a:t>
            </a:r>
            <a:r>
              <a:rPr lang="en-US" sz="1800" b="0" i="0" u="none" strike="noStrike" cap="none" dirty="0" err="1">
                <a:solidFill>
                  <a:schemeClr val="tx1"/>
                </a:solidFill>
                <a:latin typeface="+mj-lt"/>
                <a:ea typeface="Arial"/>
                <a:cs typeface="Arial"/>
                <a:sym typeface="Arial"/>
              </a:rPr>
              <a:t>SHapley</a:t>
            </a:r>
            <a:r>
              <a:rPr lang="en-US" sz="1800" b="0" i="0" u="none" strike="noStrike" cap="none" dirty="0">
                <a:solidFill>
                  <a:schemeClr val="tx1"/>
                </a:solidFill>
                <a:latin typeface="+mj-lt"/>
                <a:ea typeface="Arial"/>
                <a:cs typeface="Arial"/>
                <a:sym typeface="Arial"/>
              </a:rPr>
              <a:t> Additive </a:t>
            </a:r>
            <a:r>
              <a:rPr lang="en-US" sz="1800" b="0" i="0" u="none" strike="noStrike" cap="none" dirty="0" err="1">
                <a:solidFill>
                  <a:schemeClr val="tx1"/>
                </a:solidFill>
                <a:latin typeface="+mj-lt"/>
                <a:ea typeface="Arial"/>
                <a:cs typeface="Arial"/>
                <a:sym typeface="Arial"/>
              </a:rPr>
              <a:t>exPlanations</a:t>
            </a:r>
            <a:r>
              <a:rPr lang="en-US" sz="1800" b="0" i="0" u="none" strike="noStrike" cap="none" dirty="0">
                <a:solidFill>
                  <a:schemeClr val="tx1"/>
                </a:solidFill>
                <a:latin typeface="+mj-lt"/>
                <a:ea typeface="Arial"/>
                <a:cs typeface="Arial"/>
                <a:sym typeface="Arial"/>
              </a:rPr>
              <a:t>) is a game theoretic approach to explain the output of any machine learning model. </a:t>
            </a:r>
            <a:endParaRPr sz="1400" b="0" i="0" u="none" strike="noStrike" cap="none" dirty="0">
              <a:solidFill>
                <a:schemeClr val="tx1"/>
              </a:solidFill>
              <a:latin typeface="+mj-lt"/>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US" sz="1800" b="0" i="0" u="none" strike="noStrike" cap="none" dirty="0">
              <a:solidFill>
                <a:schemeClr val="tx1"/>
              </a:solidFill>
              <a:latin typeface="+mj-lt"/>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tx1"/>
                </a:solidFill>
                <a:latin typeface="+mj-lt"/>
                <a:ea typeface="Lato"/>
                <a:cs typeface="Lato"/>
                <a:sym typeface="Lato"/>
              </a:rPr>
              <a:t>The core idea behind Shapley value based explanations of machine learning models is to use fair allocation results from cooperative game theory to allocate credit for a model’s output f(x) among its input features.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US" sz="1800" dirty="0">
              <a:solidFill>
                <a:schemeClr val="tx1"/>
              </a:solidFill>
              <a:latin typeface="+mj-lt"/>
              <a:ea typeface="Lato"/>
              <a:cs typeface="Lato"/>
              <a:sym typeface="Lato"/>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tx1"/>
                </a:solidFill>
                <a:latin typeface="+mj-lt"/>
                <a:ea typeface="Lato"/>
                <a:cs typeface="Lato"/>
                <a:sym typeface="Lato"/>
              </a:rPr>
              <a:t>In this example we will determine feature importance by using the SHAP bar plot to get the mean absolute value of each feature over all the instances (rows) of the dataset</a:t>
            </a:r>
            <a:endParaRPr sz="1800" b="0" i="0" u="none" strike="noStrike" cap="none" dirty="0">
              <a:solidFill>
                <a:schemeClr val="tx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mj-lt"/>
              <a:ea typeface="Arial"/>
              <a:cs typeface="Arial"/>
              <a:sym typeface="Arial"/>
            </a:endParaRPr>
          </a:p>
        </p:txBody>
      </p:sp>
      <p:sp>
        <p:nvSpPr>
          <p:cNvPr id="258" name="Google Shape;258;p8"/>
          <p:cNvSpPr txBox="1"/>
          <p:nvPr/>
        </p:nvSpPr>
        <p:spPr>
          <a:xfrm>
            <a:off x="454306" y="226632"/>
            <a:ext cx="113287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Feature Importance</a:t>
            </a:r>
            <a:endParaRPr sz="1400" b="0" i="0" u="none" strike="noStrike" cap="none" dirty="0">
              <a:solidFill>
                <a:srgbClr val="000000"/>
              </a:solidFill>
              <a:latin typeface="Arial"/>
              <a:ea typeface="Arial"/>
              <a:cs typeface="Arial"/>
              <a:sym typeface="Arial"/>
            </a:endParaRPr>
          </a:p>
        </p:txBody>
      </p:sp>
      <p:pic>
        <p:nvPicPr>
          <p:cNvPr id="259" name="Google Shape;259;p8"/>
          <p:cNvPicPr preferRelativeResize="0"/>
          <p:nvPr/>
        </p:nvPicPr>
        <p:blipFill rotWithShape="1">
          <a:blip r:embed="rId3">
            <a:alphaModFix/>
          </a:blip>
          <a:srcRect l="42832" r="40204" b="54258"/>
          <a:stretch/>
        </p:blipFill>
        <p:spPr>
          <a:xfrm>
            <a:off x="8485809" y="1179925"/>
            <a:ext cx="1098945" cy="1624456"/>
          </a:xfrm>
          <a:prstGeom prst="rect">
            <a:avLst/>
          </a:prstGeom>
          <a:noFill/>
          <a:ln>
            <a:noFill/>
          </a:ln>
        </p:spPr>
      </p:pic>
      <p:pic>
        <p:nvPicPr>
          <p:cNvPr id="12292" name="Picture 4">
            <a:extLst>
              <a:ext uri="{FF2B5EF4-FFF2-40B4-BE49-F238E27FC236}">
                <a16:creationId xmlns:a16="http://schemas.microsoft.com/office/drawing/2014/main" id="{6E16F246-FED0-2E49-9ABD-255F6A0D5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211" y="3141725"/>
            <a:ext cx="4177030" cy="2695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g34bb5103dc7_0_16"/>
          <p:cNvSpPr txBox="1"/>
          <p:nvPr/>
        </p:nvSpPr>
        <p:spPr>
          <a:xfrm>
            <a:off x="334296" y="242425"/>
            <a:ext cx="8948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
                <a:ea typeface="Arial"/>
                <a:cs typeface="Arial"/>
                <a:sym typeface="Arial"/>
              </a:rPr>
              <a:t>Key Model Performance Evaluation Metrics</a:t>
            </a:r>
            <a:endParaRPr sz="1400" b="0" i="0" u="none" strike="noStrike" cap="none" dirty="0">
              <a:solidFill>
                <a:srgbClr val="000000"/>
              </a:solidFill>
              <a:latin typeface="Arial"/>
              <a:ea typeface="Arial"/>
              <a:cs typeface="Arial"/>
              <a:sym typeface="Arial"/>
            </a:endParaRPr>
          </a:p>
        </p:txBody>
      </p:sp>
      <p:pic>
        <p:nvPicPr>
          <p:cNvPr id="13314" name="Picture 2" descr="Confusion matrix: Precision, Recall, Accuracy, and F1 score. | Download  Scientific Diagram">
            <a:extLst>
              <a:ext uri="{FF2B5EF4-FFF2-40B4-BE49-F238E27FC236}">
                <a16:creationId xmlns:a16="http://schemas.microsoft.com/office/drawing/2014/main" id="{B0A6C91C-348F-AF5E-3293-632D597FE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2385204"/>
            <a:ext cx="5889625" cy="1656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E882F3-25A3-50E9-BB16-ED8DB383F8E8}"/>
              </a:ext>
            </a:extLst>
          </p:cNvPr>
          <p:cNvSpPr txBox="1"/>
          <p:nvPr/>
        </p:nvSpPr>
        <p:spPr>
          <a:xfrm>
            <a:off x="711200" y="1410950"/>
            <a:ext cx="4610100" cy="4616648"/>
          </a:xfrm>
          <a:prstGeom prst="rect">
            <a:avLst/>
          </a:prstGeom>
          <a:noFill/>
        </p:spPr>
        <p:txBody>
          <a:bodyPr wrap="square">
            <a:spAutoFit/>
          </a:bodyPr>
          <a:lstStyle/>
          <a:p>
            <a:pPr marL="285750" indent="-285750">
              <a:buFont typeface="Arial" panose="020B0604020202020204" pitchFamily="34" charset="0"/>
              <a:buChar char="•"/>
            </a:pPr>
            <a:r>
              <a:rPr lang="en-US" b="1" dirty="0"/>
              <a:t>Accuracy: </a:t>
            </a:r>
            <a:r>
              <a:rPr lang="en-US" dirty="0"/>
              <a:t>Accuracy is the ratio of correctly predicted instances to the total instances, providing a straightforward measure of a model's performance, but can be misleading in image classification with imbalanced datasets.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F1 Score</a:t>
            </a:r>
            <a:r>
              <a:rPr lang="en-US" dirty="0"/>
              <a:t>: The F1 score is the harmonic mean of precision and recall, providing a balanced measure of a model's accuracy, especially important in image classification when dealing with imbalanced classes.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Precision</a:t>
            </a:r>
            <a:r>
              <a:rPr lang="en-US" dirty="0"/>
              <a:t>: Precision is the ratio of true positive predictions to the total predicted positives, indicating the accuracy of positive predictions, crucial in image classification to minimize false positives.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Recall</a:t>
            </a:r>
            <a:r>
              <a:rPr lang="en-US" dirty="0"/>
              <a:t>: Recall, or sensitivity, is the ratio of true positive predictions to the actual positives, reflecting the model's ability to identify all relevant instances, important in image classification to ensure all target objects are detected.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4bb5103dc7_0_280"/>
          <p:cNvSpPr txBox="1"/>
          <p:nvPr/>
        </p:nvSpPr>
        <p:spPr>
          <a:xfrm>
            <a:off x="334311" y="242415"/>
            <a:ext cx="6660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PyTorch</a:t>
            </a:r>
            <a:r>
              <a:rPr lang="en-US" sz="2800" b="1" i="0" u="none" strike="noStrike" cap="none" dirty="0">
                <a:solidFill>
                  <a:schemeClr val="dk1"/>
                </a:solidFill>
                <a:latin typeface="Arial"/>
                <a:ea typeface="Arial"/>
                <a:cs typeface="Arial"/>
                <a:sym typeface="Arial"/>
              </a:rPr>
              <a:t> – CNN</a:t>
            </a:r>
            <a:endParaRPr sz="1400" b="0" i="0" u="none" strike="noStrike" cap="none" dirty="0">
              <a:solidFill>
                <a:srgbClr val="000000"/>
              </a:solidFill>
              <a:latin typeface="Arial"/>
              <a:ea typeface="Arial"/>
              <a:cs typeface="Arial"/>
              <a:sym typeface="Arial"/>
            </a:endParaRPr>
          </a:p>
        </p:txBody>
      </p:sp>
      <p:pic>
        <p:nvPicPr>
          <p:cNvPr id="313" name="Google Shape;313;g34bb5103dc7_0_280"/>
          <p:cNvPicPr preferRelativeResize="0"/>
          <p:nvPr/>
        </p:nvPicPr>
        <p:blipFill rotWithShape="1">
          <a:blip r:embed="rId3">
            <a:alphaModFix/>
          </a:blip>
          <a:srcRect/>
          <a:stretch/>
        </p:blipFill>
        <p:spPr>
          <a:xfrm>
            <a:off x="1170581" y="2849564"/>
            <a:ext cx="3322900" cy="820275"/>
          </a:xfrm>
          <a:prstGeom prst="rect">
            <a:avLst/>
          </a:prstGeom>
          <a:noFill/>
          <a:ln>
            <a:noFill/>
          </a:ln>
        </p:spPr>
      </p:pic>
      <p:sp>
        <p:nvSpPr>
          <p:cNvPr id="314" name="Google Shape;314;g34bb5103dc7_0_280"/>
          <p:cNvSpPr txBox="1"/>
          <p:nvPr/>
        </p:nvSpPr>
        <p:spPr>
          <a:xfrm>
            <a:off x="6871214" y="1248993"/>
            <a:ext cx="4285200" cy="3970277"/>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dirty="0" err="1">
                <a:solidFill>
                  <a:schemeClr val="dk1"/>
                </a:solidFill>
                <a:latin typeface="Arial"/>
                <a:ea typeface="Arial"/>
                <a:cs typeface="Arial"/>
                <a:sym typeface="Arial"/>
              </a:rPr>
              <a:t>PyTorch</a:t>
            </a:r>
            <a:r>
              <a:rPr lang="en-US" sz="1800" b="0" i="0" u="none" strike="noStrike" cap="none" dirty="0">
                <a:solidFill>
                  <a:schemeClr val="dk1"/>
                </a:solidFill>
                <a:latin typeface="Arial"/>
                <a:ea typeface="Arial"/>
                <a:cs typeface="Arial"/>
                <a:sym typeface="Arial"/>
              </a:rPr>
              <a:t> has a reputation for being difficult!</a:t>
            </a:r>
            <a:endParaRPr sz="18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Provides great understanding of how neural networks work</a:t>
            </a:r>
            <a:endParaRPr sz="18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Widely used by researchers across computer vision and natural language processing</a:t>
            </a:r>
            <a:endParaRPr sz="18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dirty="0" err="1">
                <a:solidFill>
                  <a:schemeClr val="dk1"/>
                </a:solidFill>
                <a:latin typeface="Arial"/>
                <a:ea typeface="Arial"/>
                <a:cs typeface="Arial"/>
                <a:sym typeface="Arial"/>
              </a:rPr>
              <a:t>PyTorch</a:t>
            </a:r>
            <a:r>
              <a:rPr lang="en-US" sz="1800" b="0" i="0" u="none" strike="noStrike" cap="none" dirty="0">
                <a:solidFill>
                  <a:schemeClr val="dk1"/>
                </a:solidFill>
                <a:latin typeface="Arial"/>
                <a:ea typeface="Arial"/>
                <a:cs typeface="Arial"/>
                <a:sym typeface="Arial"/>
              </a:rPr>
              <a:t> Lightning is also a good package for production deployment and under-the-hood calculations of performance metrics</a:t>
            </a:r>
            <a:endParaRPr sz="1800" b="0" i="0" u="none" strike="noStrike" cap="none" dirty="0">
              <a:solidFill>
                <a:schemeClr val="dk1"/>
              </a:solidFill>
              <a:latin typeface="Arial"/>
              <a:ea typeface="Arial"/>
              <a:cs typeface="Arial"/>
              <a:sym typeface="Arial"/>
            </a:endParaRPr>
          </a:p>
        </p:txBody>
      </p:sp>
      <p:pic>
        <p:nvPicPr>
          <p:cNvPr id="315" name="Google Shape;315;g34bb5103dc7_0_280"/>
          <p:cNvPicPr preferRelativeResize="0"/>
          <p:nvPr/>
        </p:nvPicPr>
        <p:blipFill rotWithShape="1">
          <a:blip r:embed="rId4">
            <a:alphaModFix/>
          </a:blip>
          <a:srcRect/>
          <a:stretch/>
        </p:blipFill>
        <p:spPr>
          <a:xfrm>
            <a:off x="9736734" y="5050800"/>
            <a:ext cx="1626350" cy="1626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6"/>
          <p:cNvSpPr txBox="1"/>
          <p:nvPr/>
        </p:nvSpPr>
        <p:spPr>
          <a:xfrm>
            <a:off x="334311" y="242415"/>
            <a:ext cx="66603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PyTorch</a:t>
            </a:r>
            <a:r>
              <a:rPr lang="en-US" sz="2800" b="1" i="0" u="none" strike="noStrike" cap="none" dirty="0">
                <a:solidFill>
                  <a:schemeClr val="dk1"/>
                </a:solidFill>
                <a:latin typeface="Arial"/>
                <a:ea typeface="Arial"/>
                <a:cs typeface="Arial"/>
                <a:sym typeface="Arial"/>
              </a:rPr>
              <a:t> – CNN</a:t>
            </a:r>
            <a:endParaRPr sz="1400" b="0" i="0" u="none" strike="noStrike" cap="none" dirty="0">
              <a:solidFill>
                <a:srgbClr val="000000"/>
              </a:solidFill>
              <a:latin typeface="Arial"/>
              <a:ea typeface="Arial"/>
              <a:cs typeface="Arial"/>
              <a:sym typeface="Arial"/>
            </a:endParaRPr>
          </a:p>
        </p:txBody>
      </p:sp>
      <p:sp>
        <p:nvSpPr>
          <p:cNvPr id="305" name="Google Shape;305;p16"/>
          <p:cNvSpPr txBox="1"/>
          <p:nvPr/>
        </p:nvSpPr>
        <p:spPr>
          <a:xfrm>
            <a:off x="567062" y="1669544"/>
            <a:ext cx="4285281" cy="415494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a:solidFill>
                  <a:schemeClr val="dk1"/>
                </a:solidFill>
                <a:latin typeface="Arial"/>
                <a:ea typeface="Arial"/>
                <a:cs typeface="Arial"/>
                <a:sym typeface="Arial"/>
              </a:rPr>
              <a:t>Load Images</a:t>
            </a:r>
          </a:p>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a:solidFill>
                  <a:schemeClr val="dk1"/>
                </a:solidFill>
                <a:latin typeface="Arial"/>
                <a:ea typeface="Arial"/>
                <a:cs typeface="Arial"/>
                <a:sym typeface="Arial"/>
              </a:rPr>
              <a:t>Set up Dataset class</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err="1">
                <a:solidFill>
                  <a:schemeClr val="dk1"/>
                </a:solidFill>
                <a:latin typeface="Arial"/>
                <a:ea typeface="Arial"/>
                <a:cs typeface="Arial"/>
                <a:sym typeface="Arial"/>
              </a:rPr>
              <a:t>Dataloader</a:t>
            </a: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a:solidFill>
                  <a:schemeClr val="dk1"/>
                </a:solidFill>
                <a:latin typeface="Arial"/>
                <a:ea typeface="Arial"/>
                <a:cs typeface="Arial"/>
                <a:sym typeface="Arial"/>
              </a:rPr>
              <a:t>Define CNN Architecture</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a:solidFill>
                  <a:schemeClr val="dk1"/>
                </a:solidFill>
                <a:latin typeface="Arial"/>
                <a:ea typeface="Arial"/>
                <a:cs typeface="Arial"/>
                <a:sym typeface="Arial"/>
              </a:rPr>
              <a:t>Augmentation</a:t>
            </a:r>
            <a:endParaRPr lang="en-US"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a:solidFill>
                  <a:schemeClr val="dk1"/>
                </a:solidFill>
                <a:latin typeface="Arial"/>
                <a:ea typeface="Arial"/>
                <a:cs typeface="Arial"/>
                <a:sym typeface="Arial"/>
              </a:rPr>
              <a:t>Train loop</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2400" dirty="0">
                <a:solidFill>
                  <a:schemeClr val="dk1"/>
                </a:solidFill>
              </a:rPr>
              <a:t>Validation loop</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a:solidFill>
                  <a:schemeClr val="dk1"/>
                </a:solidFill>
                <a:latin typeface="Arial"/>
                <a:ea typeface="Arial"/>
                <a:cs typeface="Arial"/>
                <a:sym typeface="Arial"/>
              </a:rPr>
              <a:t>Evaluate on Random Images</a:t>
            </a:r>
          </a:p>
          <a:p>
            <a:pPr marL="342900" marR="0" lvl="0" indent="-342900" algn="l" rtl="0">
              <a:lnSpc>
                <a:spcPct val="100000"/>
              </a:lnSpc>
              <a:spcBef>
                <a:spcPts val="0"/>
              </a:spcBef>
              <a:spcAft>
                <a:spcPts val="0"/>
              </a:spcAft>
              <a:buClr>
                <a:schemeClr val="dk1"/>
              </a:buClr>
              <a:buSzPts val="1800"/>
              <a:buFont typeface="Play"/>
              <a:buAutoNum type="arabicPeriod"/>
            </a:pPr>
            <a:r>
              <a:rPr lang="en-US" sz="2400" b="0" i="0" u="none" strike="noStrike" cap="none" dirty="0">
                <a:solidFill>
                  <a:schemeClr val="dk1"/>
                </a:solidFill>
                <a:latin typeface="Arial"/>
                <a:ea typeface="Arial"/>
                <a:cs typeface="Arial"/>
                <a:sym typeface="Arial"/>
              </a:rPr>
              <a:t>Monitor training with </a:t>
            </a:r>
            <a:r>
              <a:rPr lang="en-US" sz="2400" b="0" i="0" u="none" strike="noStrike" cap="none" dirty="0" err="1">
                <a:solidFill>
                  <a:schemeClr val="dk1"/>
                </a:solidFill>
                <a:latin typeface="Arial"/>
                <a:ea typeface="Arial"/>
                <a:cs typeface="Arial"/>
                <a:sym typeface="Arial"/>
              </a:rPr>
              <a:t>Tensorboard</a:t>
            </a:r>
            <a:endParaRPr sz="2400" b="0" i="0" u="none" strike="noStrike" cap="none" dirty="0">
              <a:solidFill>
                <a:schemeClr val="dk1"/>
              </a:solidFill>
              <a:latin typeface="Arial"/>
              <a:ea typeface="Arial"/>
              <a:cs typeface="Arial"/>
              <a:sym typeface="Arial"/>
            </a:endParaRPr>
          </a:p>
        </p:txBody>
      </p:sp>
      <p:pic>
        <p:nvPicPr>
          <p:cNvPr id="307" name="Google Shape;307;p16"/>
          <p:cNvPicPr preferRelativeResize="0"/>
          <p:nvPr/>
        </p:nvPicPr>
        <p:blipFill rotWithShape="1">
          <a:blip r:embed="rId3">
            <a:alphaModFix/>
          </a:blip>
          <a:srcRect/>
          <a:stretch/>
        </p:blipFill>
        <p:spPr>
          <a:xfrm>
            <a:off x="5017763" y="2089150"/>
            <a:ext cx="6257925" cy="2409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a:extLst>
            <a:ext uri="{FF2B5EF4-FFF2-40B4-BE49-F238E27FC236}">
              <a16:creationId xmlns:a16="http://schemas.microsoft.com/office/drawing/2014/main" id="{AAA86771-8296-EF46-B9E8-98AA52177889}"/>
            </a:ext>
          </a:extLst>
        </p:cNvPr>
        <p:cNvGrpSpPr/>
        <p:nvPr/>
      </p:nvGrpSpPr>
      <p:grpSpPr>
        <a:xfrm>
          <a:off x="0" y="0"/>
          <a:ext cx="0" cy="0"/>
          <a:chOff x="0" y="0"/>
          <a:chExt cx="0" cy="0"/>
        </a:xfrm>
      </p:grpSpPr>
      <p:sp>
        <p:nvSpPr>
          <p:cNvPr id="304" name="Google Shape;304;p16">
            <a:extLst>
              <a:ext uri="{FF2B5EF4-FFF2-40B4-BE49-F238E27FC236}">
                <a16:creationId xmlns:a16="http://schemas.microsoft.com/office/drawing/2014/main" id="{F9DC4D60-7D84-7BEC-EF97-8DF729787939}"/>
              </a:ext>
            </a:extLst>
          </p:cNvPr>
          <p:cNvSpPr txBox="1"/>
          <p:nvPr/>
        </p:nvSpPr>
        <p:spPr>
          <a:xfrm>
            <a:off x="334311" y="242415"/>
            <a:ext cx="66603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PyTorch</a:t>
            </a:r>
            <a:r>
              <a:rPr lang="en-US" sz="2800" b="1" i="0" u="none" strike="noStrike" cap="none" dirty="0">
                <a:solidFill>
                  <a:schemeClr val="dk1"/>
                </a:solidFill>
                <a:latin typeface="Arial"/>
                <a:ea typeface="Arial"/>
                <a:cs typeface="Arial"/>
                <a:sym typeface="Arial"/>
              </a:rPr>
              <a:t> – CNN Architecture</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4B1FB732-696C-4395-397B-D3F8E1C6D779}"/>
              </a:ext>
            </a:extLst>
          </p:cNvPr>
          <p:cNvSpPr txBox="1"/>
          <p:nvPr/>
        </p:nvSpPr>
        <p:spPr>
          <a:xfrm>
            <a:off x="6095999" y="1311239"/>
            <a:ext cx="4852343" cy="3970318"/>
          </a:xfrm>
          <a:prstGeom prst="rect">
            <a:avLst/>
          </a:prstGeom>
          <a:noFill/>
        </p:spPr>
        <p:txBody>
          <a:bodyPr wrap="square">
            <a:spAutoFit/>
          </a:bodyPr>
          <a:lstStyle/>
          <a:p>
            <a:r>
              <a:rPr lang="en-US" b="1" dirty="0">
                <a:solidFill>
                  <a:schemeClr val="tx1"/>
                </a:solidFill>
              </a:rPr>
              <a:t>BatchNorm2d: </a:t>
            </a:r>
            <a:r>
              <a:rPr lang="en-US" dirty="0">
                <a:solidFill>
                  <a:schemeClr val="tx1"/>
                </a:solidFill>
              </a:rPr>
              <a:t>BatchNorm2d normalizes the inputs of each mini-batch for 2D convolutional layers, stabilizing learning by reducing internal covariate shift and accelerating convergence.</a:t>
            </a:r>
          </a:p>
          <a:p>
            <a:endParaRPr lang="en-US" dirty="0">
              <a:solidFill>
                <a:schemeClr val="tx1"/>
              </a:solidFill>
            </a:endParaRPr>
          </a:p>
          <a:p>
            <a:r>
              <a:rPr lang="en-US" b="1" dirty="0">
                <a:solidFill>
                  <a:schemeClr val="tx1"/>
                </a:solidFill>
              </a:rPr>
              <a:t>MaxPool2d: </a:t>
            </a:r>
            <a:r>
              <a:rPr lang="en-US" dirty="0">
                <a:solidFill>
                  <a:schemeClr val="tx1"/>
                </a:solidFill>
              </a:rPr>
              <a:t>MaxPool2d performs down-sampling by dividing the input into rectangular pooling regions and outputting the maximum value from each region, reducing spatial dimensions and computational load.</a:t>
            </a:r>
          </a:p>
          <a:p>
            <a:endParaRPr lang="en-US" dirty="0">
              <a:solidFill>
                <a:schemeClr val="tx1"/>
              </a:solidFill>
            </a:endParaRPr>
          </a:p>
          <a:p>
            <a:r>
              <a:rPr lang="en-US" b="1" dirty="0">
                <a:solidFill>
                  <a:schemeClr val="tx1"/>
                </a:solidFill>
              </a:rPr>
              <a:t>AdaptiveAvgPool2d: </a:t>
            </a:r>
            <a:r>
              <a:rPr lang="en-US" dirty="0">
                <a:solidFill>
                  <a:schemeClr val="tx1"/>
                </a:solidFill>
              </a:rPr>
              <a:t>AdaptiveAvgPool2d outputs a fixed-size feature map by adjusting the pooling regions dynamically, ensuring the output dimensions are consistent regardless of input size.</a:t>
            </a:r>
          </a:p>
          <a:p>
            <a:endParaRPr lang="en-US" dirty="0">
              <a:solidFill>
                <a:schemeClr val="tx1"/>
              </a:solidFill>
            </a:endParaRPr>
          </a:p>
          <a:p>
            <a:r>
              <a:rPr lang="en-US" b="1" dirty="0">
                <a:solidFill>
                  <a:schemeClr val="tx1"/>
                </a:solidFill>
              </a:rPr>
              <a:t>Dropout: </a:t>
            </a:r>
            <a:r>
              <a:rPr lang="en-US" dirty="0">
                <a:solidFill>
                  <a:schemeClr val="tx1"/>
                </a:solidFill>
              </a:rPr>
              <a:t>Dropout randomly sets a fraction of input units to zero during training, preventing overfitting by encouraging the model to learn more robust features.</a:t>
            </a:r>
          </a:p>
        </p:txBody>
      </p:sp>
      <p:sp>
        <p:nvSpPr>
          <p:cNvPr id="5" name="TextBox 4">
            <a:extLst>
              <a:ext uri="{FF2B5EF4-FFF2-40B4-BE49-F238E27FC236}">
                <a16:creationId xmlns:a16="http://schemas.microsoft.com/office/drawing/2014/main" id="{4CBF2174-715A-E57C-84FD-72949ADC4232}"/>
              </a:ext>
            </a:extLst>
          </p:cNvPr>
          <p:cNvSpPr txBox="1"/>
          <p:nvPr/>
        </p:nvSpPr>
        <p:spPr>
          <a:xfrm>
            <a:off x="635000" y="1248422"/>
            <a:ext cx="4419599" cy="5007974"/>
          </a:xfrm>
          <a:prstGeom prst="rect">
            <a:avLst/>
          </a:prstGeom>
          <a:solidFill>
            <a:schemeClr val="bg1">
              <a:lumMod val="85000"/>
            </a:schemeClr>
          </a:solidFill>
        </p:spPr>
        <p:txBody>
          <a:bodyPr wrap="square">
            <a:spAutoFit/>
          </a:bodyPr>
          <a:lstStyle/>
          <a:p>
            <a:pPr>
              <a:lnSpc>
                <a:spcPts val="1200"/>
              </a:lnSpc>
              <a:buNone/>
            </a:pPr>
            <a:r>
              <a:rPr lang="en-US" sz="900" b="0" dirty="0">
                <a:solidFill>
                  <a:schemeClr val="tx1"/>
                </a:solidFill>
                <a:effectLst/>
                <a:latin typeface="Consolas" panose="020B0609020204030204" pitchFamily="49" charset="0"/>
              </a:rPr>
              <a:t>class </a:t>
            </a:r>
            <a:r>
              <a:rPr lang="en-US" sz="900" b="0" dirty="0" err="1">
                <a:solidFill>
                  <a:schemeClr val="tx1"/>
                </a:solidFill>
                <a:effectLst/>
                <a:latin typeface="Consolas" panose="020B0609020204030204" pitchFamily="49" charset="0"/>
              </a:rPr>
              <a:t>CNNModel</a:t>
            </a:r>
            <a:r>
              <a:rPr lang="en-US" sz="900" b="0" dirty="0">
                <a:solidFill>
                  <a:schemeClr val="tx1"/>
                </a:solidFill>
                <a:effectLst/>
                <a:latin typeface="Consolas" panose="020B0609020204030204" pitchFamily="49" charset="0"/>
              </a:rPr>
              <a:t>(</a:t>
            </a:r>
            <a:r>
              <a:rPr lang="en-US" sz="900" b="0" dirty="0" err="1">
                <a:solidFill>
                  <a:schemeClr val="tx1"/>
                </a:solidFill>
                <a:effectLst/>
                <a:latin typeface="Consolas" panose="020B0609020204030204" pitchFamily="49" charset="0"/>
              </a:rPr>
              <a:t>nn.Module</a:t>
            </a:r>
            <a:r>
              <a:rPr lang="en-US" sz="900" b="0" dirty="0">
                <a:solidFill>
                  <a:schemeClr val="tx1"/>
                </a:solidFill>
                <a:effectLst/>
                <a:latin typeface="Consolas" panose="020B0609020204030204" pitchFamily="49" charset="0"/>
              </a:rPr>
              <a:t>):</a:t>
            </a:r>
          </a:p>
          <a:p>
            <a:pPr>
              <a:lnSpc>
                <a:spcPts val="1200"/>
              </a:lnSpc>
              <a:buNone/>
            </a:pPr>
            <a:r>
              <a:rPr lang="en-US" sz="900" b="0" dirty="0">
                <a:solidFill>
                  <a:schemeClr val="tx1"/>
                </a:solidFill>
                <a:effectLst/>
                <a:latin typeface="Consolas" panose="020B0609020204030204" pitchFamily="49" charset="0"/>
              </a:rPr>
              <a:t>    def __</a:t>
            </a:r>
            <a:r>
              <a:rPr lang="en-US" sz="900" b="0" dirty="0" err="1">
                <a:solidFill>
                  <a:schemeClr val="tx1"/>
                </a:solidFill>
                <a:effectLst/>
                <a:latin typeface="Consolas" panose="020B0609020204030204" pitchFamily="49" charset="0"/>
              </a:rPr>
              <a:t>init</a:t>
            </a:r>
            <a:r>
              <a:rPr lang="en-US" sz="900" b="0" dirty="0">
                <a:solidFill>
                  <a:schemeClr val="tx1"/>
                </a:solidFill>
                <a:effectLst/>
                <a:latin typeface="Consolas" panose="020B0609020204030204" pitchFamily="49" charset="0"/>
              </a:rPr>
              <a:t>__(self):</a:t>
            </a:r>
          </a:p>
          <a:p>
            <a:pPr>
              <a:lnSpc>
                <a:spcPts val="1200"/>
              </a:lnSpc>
              <a:buNone/>
            </a:pPr>
            <a:r>
              <a:rPr lang="en-US" sz="900" b="0" dirty="0">
                <a:solidFill>
                  <a:schemeClr val="tx1"/>
                </a:solidFill>
                <a:effectLst/>
                <a:latin typeface="Consolas" panose="020B0609020204030204" pitchFamily="49" charset="0"/>
              </a:rPr>
              <a:t>        super(</a:t>
            </a:r>
            <a:r>
              <a:rPr lang="en-US" sz="900" b="0" dirty="0" err="1">
                <a:solidFill>
                  <a:schemeClr val="tx1"/>
                </a:solidFill>
                <a:effectLst/>
                <a:latin typeface="Consolas" panose="020B0609020204030204" pitchFamily="49" charset="0"/>
              </a:rPr>
              <a:t>CNNModel</a:t>
            </a:r>
            <a:r>
              <a:rPr lang="en-US" sz="900" b="0" dirty="0">
                <a:solidFill>
                  <a:schemeClr val="tx1"/>
                </a:solidFill>
                <a:effectLst/>
                <a:latin typeface="Consolas" panose="020B0609020204030204" pitchFamily="49" charset="0"/>
              </a:rPr>
              <a:t>, self).__</a:t>
            </a:r>
            <a:r>
              <a:rPr lang="en-US" sz="900" b="0" dirty="0" err="1">
                <a:solidFill>
                  <a:schemeClr val="tx1"/>
                </a:solidFill>
                <a:effectLst/>
                <a:latin typeface="Consolas" panose="020B0609020204030204" pitchFamily="49" charset="0"/>
              </a:rPr>
              <a:t>init</a:t>
            </a:r>
            <a:r>
              <a:rPr lang="en-US" sz="900" b="0" dirty="0">
                <a:solidFill>
                  <a:schemeClr val="tx1"/>
                </a:solidFill>
                <a:effectLst/>
                <a:latin typeface="Consolas" panose="020B0609020204030204" pitchFamily="49" charset="0"/>
              </a:rPr>
              <a:t>__()</a:t>
            </a:r>
          </a:p>
          <a:p>
            <a:pPr>
              <a:lnSpc>
                <a:spcPts val="1200"/>
              </a:lnSpc>
              <a:buNone/>
            </a:pPr>
            <a:r>
              <a:rPr lang="en-US" sz="900" b="0" dirty="0">
                <a:solidFill>
                  <a:schemeClr val="tx1"/>
                </a:solidFill>
                <a:effectLst/>
                <a:latin typeface="Consolas" panose="020B0609020204030204" pitchFamily="49" charset="0"/>
              </a:rPr>
              <a:t>        </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self.features</a:t>
            </a:r>
            <a:r>
              <a:rPr lang="en-US" sz="900" b="0" dirty="0">
                <a:solidFill>
                  <a:schemeClr val="tx1"/>
                </a:solidFill>
                <a:effectLst/>
                <a:latin typeface="Consolas" panose="020B0609020204030204" pitchFamily="49" charset="0"/>
              </a:rPr>
              <a:t> = </a:t>
            </a:r>
            <a:r>
              <a:rPr lang="en-US" sz="900" b="0" dirty="0" err="1">
                <a:solidFill>
                  <a:schemeClr val="tx1"/>
                </a:solidFill>
                <a:effectLst/>
                <a:latin typeface="Consolas" panose="020B0609020204030204" pitchFamily="49" charset="0"/>
              </a:rPr>
              <a:t>nn.Sequential</a:t>
            </a:r>
            <a:r>
              <a:rPr lang="en-US" sz="900" b="0" dirty="0">
                <a:solidFill>
                  <a:schemeClr val="tx1"/>
                </a:solidFill>
                <a:effectLst/>
                <a:latin typeface="Consolas" panose="020B0609020204030204" pitchFamily="49" charset="0"/>
              </a:rPr>
              <a:t>(</a:t>
            </a:r>
          </a:p>
          <a:p>
            <a:pPr>
              <a:lnSpc>
                <a:spcPts val="1200"/>
              </a:lnSpc>
              <a:buNone/>
            </a:pPr>
            <a:r>
              <a:rPr lang="en-US" sz="900" b="0" dirty="0">
                <a:solidFill>
                  <a:schemeClr val="tx1"/>
                </a:solidFill>
                <a:effectLst/>
                <a:latin typeface="Consolas" panose="020B0609020204030204" pitchFamily="49" charset="0"/>
              </a:rPr>
              <a:t>            nn.Conv2d(1, 32, </a:t>
            </a:r>
            <a:r>
              <a:rPr lang="en-US" sz="900" b="0" dirty="0" err="1">
                <a:solidFill>
                  <a:schemeClr val="tx1"/>
                </a:solidFill>
                <a:effectLst/>
                <a:latin typeface="Consolas" panose="020B0609020204030204" pitchFamily="49" charset="0"/>
              </a:rPr>
              <a:t>kernel_size</a:t>
            </a:r>
            <a:r>
              <a:rPr lang="en-US" sz="900" b="0" dirty="0">
                <a:solidFill>
                  <a:schemeClr val="tx1"/>
                </a:solidFill>
                <a:effectLst/>
                <a:latin typeface="Consolas" panose="020B0609020204030204" pitchFamily="49" charset="0"/>
              </a:rPr>
              <a:t>=3, padding=1),</a:t>
            </a:r>
          </a:p>
          <a:p>
            <a:pPr>
              <a:lnSpc>
                <a:spcPts val="1200"/>
              </a:lnSpc>
              <a:buNone/>
            </a:pPr>
            <a:r>
              <a:rPr lang="en-US" sz="900" b="0" dirty="0">
                <a:solidFill>
                  <a:schemeClr val="tx1"/>
                </a:solidFill>
                <a:effectLst/>
                <a:latin typeface="Consolas" panose="020B0609020204030204" pitchFamily="49" charset="0"/>
              </a:rPr>
              <a:t>            nn.BatchNorm2d(32),</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nn.ReLU</a:t>
            </a:r>
            <a:r>
              <a:rPr lang="en-US" sz="900" b="0" dirty="0">
                <a:solidFill>
                  <a:schemeClr val="tx1"/>
                </a:solidFill>
                <a:effectLst/>
                <a:latin typeface="Consolas" panose="020B0609020204030204" pitchFamily="49" charset="0"/>
              </a:rPr>
              <a:t>(),</a:t>
            </a:r>
          </a:p>
          <a:p>
            <a:pPr>
              <a:lnSpc>
                <a:spcPts val="1200"/>
              </a:lnSpc>
              <a:buNone/>
            </a:pPr>
            <a:r>
              <a:rPr lang="en-US" sz="900" b="0" dirty="0">
                <a:solidFill>
                  <a:schemeClr val="tx1"/>
                </a:solidFill>
                <a:effectLst/>
                <a:latin typeface="Consolas" panose="020B0609020204030204" pitchFamily="49" charset="0"/>
              </a:rPr>
              <a:t>            nn.MaxPool2d(2, 2),</a:t>
            </a:r>
          </a:p>
          <a:p>
            <a:pPr>
              <a:lnSpc>
                <a:spcPts val="1200"/>
              </a:lnSpc>
              <a:buNone/>
            </a:pPr>
            <a:r>
              <a:rPr lang="en-US" sz="900" b="0" dirty="0">
                <a:solidFill>
                  <a:schemeClr val="tx1"/>
                </a:solidFill>
                <a:effectLst/>
                <a:latin typeface="Consolas" panose="020B0609020204030204" pitchFamily="49" charset="0"/>
              </a:rPr>
              <a:t>            </a:t>
            </a:r>
          </a:p>
          <a:p>
            <a:pPr>
              <a:lnSpc>
                <a:spcPts val="1200"/>
              </a:lnSpc>
              <a:buNone/>
            </a:pPr>
            <a:r>
              <a:rPr lang="en-US" sz="900" b="0" dirty="0">
                <a:solidFill>
                  <a:schemeClr val="tx1"/>
                </a:solidFill>
                <a:effectLst/>
                <a:latin typeface="Consolas" panose="020B0609020204030204" pitchFamily="49" charset="0"/>
              </a:rPr>
              <a:t>            nn.Conv2d(32, 64, </a:t>
            </a:r>
            <a:r>
              <a:rPr lang="en-US" sz="900" b="0" dirty="0" err="1">
                <a:solidFill>
                  <a:schemeClr val="tx1"/>
                </a:solidFill>
                <a:effectLst/>
                <a:latin typeface="Consolas" panose="020B0609020204030204" pitchFamily="49" charset="0"/>
              </a:rPr>
              <a:t>kernel_size</a:t>
            </a:r>
            <a:r>
              <a:rPr lang="en-US" sz="900" b="0" dirty="0">
                <a:solidFill>
                  <a:schemeClr val="tx1"/>
                </a:solidFill>
                <a:effectLst/>
                <a:latin typeface="Consolas" panose="020B0609020204030204" pitchFamily="49" charset="0"/>
              </a:rPr>
              <a:t>=3, padding=1),</a:t>
            </a:r>
          </a:p>
          <a:p>
            <a:pPr>
              <a:lnSpc>
                <a:spcPts val="1200"/>
              </a:lnSpc>
              <a:buNone/>
            </a:pPr>
            <a:r>
              <a:rPr lang="en-US" sz="900" b="0" dirty="0">
                <a:solidFill>
                  <a:schemeClr val="tx1"/>
                </a:solidFill>
                <a:effectLst/>
                <a:latin typeface="Consolas" panose="020B0609020204030204" pitchFamily="49" charset="0"/>
              </a:rPr>
              <a:t>            nn.BatchNorm2d(64),</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nn.ReLU</a:t>
            </a:r>
            <a:r>
              <a:rPr lang="en-US" sz="900" b="0" dirty="0">
                <a:solidFill>
                  <a:schemeClr val="tx1"/>
                </a:solidFill>
                <a:effectLst/>
                <a:latin typeface="Consolas" panose="020B0609020204030204" pitchFamily="49" charset="0"/>
              </a:rPr>
              <a:t>(),</a:t>
            </a:r>
          </a:p>
          <a:p>
            <a:pPr>
              <a:lnSpc>
                <a:spcPts val="1200"/>
              </a:lnSpc>
              <a:buNone/>
            </a:pPr>
            <a:r>
              <a:rPr lang="en-US" sz="900" b="0" dirty="0">
                <a:solidFill>
                  <a:schemeClr val="tx1"/>
                </a:solidFill>
                <a:effectLst/>
                <a:latin typeface="Consolas" panose="020B0609020204030204" pitchFamily="49" charset="0"/>
              </a:rPr>
              <a:t>            nn.MaxPool2d(2, 2),</a:t>
            </a:r>
          </a:p>
          <a:p>
            <a:pPr>
              <a:lnSpc>
                <a:spcPts val="1200"/>
              </a:lnSpc>
              <a:buNone/>
            </a:pPr>
            <a:r>
              <a:rPr lang="en-US" sz="900" b="0" dirty="0">
                <a:solidFill>
                  <a:schemeClr val="tx1"/>
                </a:solidFill>
                <a:effectLst/>
                <a:latin typeface="Consolas" panose="020B0609020204030204" pitchFamily="49" charset="0"/>
              </a:rPr>
              <a:t>            </a:t>
            </a:r>
          </a:p>
          <a:p>
            <a:pPr>
              <a:lnSpc>
                <a:spcPts val="1200"/>
              </a:lnSpc>
              <a:buNone/>
            </a:pPr>
            <a:r>
              <a:rPr lang="en-US" sz="900" b="0" dirty="0">
                <a:solidFill>
                  <a:schemeClr val="tx1"/>
                </a:solidFill>
                <a:effectLst/>
                <a:latin typeface="Consolas" panose="020B0609020204030204" pitchFamily="49" charset="0"/>
              </a:rPr>
              <a:t>            nn.Conv2d(64, 128, </a:t>
            </a:r>
            <a:r>
              <a:rPr lang="en-US" sz="900" b="0" dirty="0" err="1">
                <a:solidFill>
                  <a:schemeClr val="tx1"/>
                </a:solidFill>
                <a:effectLst/>
                <a:latin typeface="Consolas" panose="020B0609020204030204" pitchFamily="49" charset="0"/>
              </a:rPr>
              <a:t>kernel_size</a:t>
            </a:r>
            <a:r>
              <a:rPr lang="en-US" sz="900" b="0" dirty="0">
                <a:solidFill>
                  <a:schemeClr val="tx1"/>
                </a:solidFill>
                <a:effectLst/>
                <a:latin typeface="Consolas" panose="020B0609020204030204" pitchFamily="49" charset="0"/>
              </a:rPr>
              <a:t>=3, padding=1),</a:t>
            </a:r>
          </a:p>
          <a:p>
            <a:pPr>
              <a:lnSpc>
                <a:spcPts val="1200"/>
              </a:lnSpc>
              <a:buNone/>
            </a:pPr>
            <a:r>
              <a:rPr lang="en-US" sz="900" b="0" dirty="0">
                <a:solidFill>
                  <a:schemeClr val="tx1"/>
                </a:solidFill>
                <a:effectLst/>
                <a:latin typeface="Consolas" panose="020B0609020204030204" pitchFamily="49" charset="0"/>
              </a:rPr>
              <a:t>            nn.BatchNorm2d(128),</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nn.ReLU</a:t>
            </a:r>
            <a:r>
              <a:rPr lang="en-US" sz="900" b="0" dirty="0">
                <a:solidFill>
                  <a:schemeClr val="tx1"/>
                </a:solidFill>
                <a:effectLst/>
                <a:latin typeface="Consolas" panose="020B0609020204030204" pitchFamily="49" charset="0"/>
              </a:rPr>
              <a:t>(),</a:t>
            </a:r>
          </a:p>
          <a:p>
            <a:pPr>
              <a:lnSpc>
                <a:spcPts val="1200"/>
              </a:lnSpc>
              <a:buNone/>
            </a:pPr>
            <a:r>
              <a:rPr lang="en-US" sz="900" b="0" dirty="0">
                <a:solidFill>
                  <a:schemeClr val="tx1"/>
                </a:solidFill>
                <a:effectLst/>
                <a:latin typeface="Consolas" panose="020B0609020204030204" pitchFamily="49" charset="0"/>
              </a:rPr>
              <a:t>            nn.MaxPool2d(2, 2),</a:t>
            </a:r>
          </a:p>
          <a:p>
            <a:pPr>
              <a:lnSpc>
                <a:spcPts val="1200"/>
              </a:lnSpc>
              <a:buNone/>
            </a:pPr>
            <a:r>
              <a:rPr lang="en-US" sz="900" b="0" dirty="0">
                <a:solidFill>
                  <a:schemeClr val="tx1"/>
                </a:solidFill>
                <a:effectLst/>
                <a:latin typeface="Consolas" panose="020B0609020204030204" pitchFamily="49" charset="0"/>
              </a:rPr>
              <a:t>            </a:t>
            </a:r>
          </a:p>
          <a:p>
            <a:pPr>
              <a:lnSpc>
                <a:spcPts val="1200"/>
              </a:lnSpc>
              <a:buNone/>
            </a:pPr>
            <a:r>
              <a:rPr lang="en-US" sz="900" b="0" dirty="0">
                <a:solidFill>
                  <a:schemeClr val="tx1"/>
                </a:solidFill>
                <a:effectLst/>
                <a:latin typeface="Consolas" panose="020B0609020204030204" pitchFamily="49" charset="0"/>
              </a:rPr>
              <a:t>            # Adaptive pooling layer</a:t>
            </a:r>
          </a:p>
          <a:p>
            <a:pPr>
              <a:lnSpc>
                <a:spcPts val="1200"/>
              </a:lnSpc>
              <a:buNone/>
            </a:pPr>
            <a:r>
              <a:rPr lang="en-US" sz="900" b="0" dirty="0">
                <a:solidFill>
                  <a:schemeClr val="tx1"/>
                </a:solidFill>
                <a:effectLst/>
                <a:latin typeface="Consolas" panose="020B0609020204030204" pitchFamily="49" charset="0"/>
              </a:rPr>
              <a:t>            nn.AdaptiveAvgPool2d((6, 6))</a:t>
            </a:r>
          </a:p>
          <a:p>
            <a:pPr>
              <a:lnSpc>
                <a:spcPts val="1200"/>
              </a:lnSpc>
              <a:buNone/>
            </a:pPr>
            <a:r>
              <a:rPr lang="en-US" sz="900" b="0" dirty="0">
                <a:solidFill>
                  <a:schemeClr val="tx1"/>
                </a:solidFill>
                <a:effectLst/>
                <a:latin typeface="Consolas" panose="020B0609020204030204" pitchFamily="49" charset="0"/>
              </a:rPr>
              <a:t>        )</a:t>
            </a:r>
          </a:p>
          <a:p>
            <a:pPr>
              <a:lnSpc>
                <a:spcPts val="1200"/>
              </a:lnSpc>
              <a:buNone/>
            </a:pPr>
            <a:r>
              <a:rPr lang="en-US" sz="900" b="0" dirty="0">
                <a:solidFill>
                  <a:schemeClr val="tx1"/>
                </a:solidFill>
                <a:effectLst/>
                <a:latin typeface="Consolas" panose="020B0609020204030204" pitchFamily="49" charset="0"/>
              </a:rPr>
              <a:t>        </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self.fc_block</a:t>
            </a:r>
            <a:r>
              <a:rPr lang="en-US" sz="900" b="0" dirty="0">
                <a:solidFill>
                  <a:schemeClr val="tx1"/>
                </a:solidFill>
                <a:effectLst/>
                <a:latin typeface="Consolas" panose="020B0609020204030204" pitchFamily="49" charset="0"/>
              </a:rPr>
              <a:t> = </a:t>
            </a:r>
            <a:r>
              <a:rPr lang="en-US" sz="900" b="0" dirty="0" err="1">
                <a:solidFill>
                  <a:schemeClr val="tx1"/>
                </a:solidFill>
                <a:effectLst/>
                <a:latin typeface="Consolas" panose="020B0609020204030204" pitchFamily="49" charset="0"/>
              </a:rPr>
              <a:t>nn.Sequential</a:t>
            </a:r>
            <a:r>
              <a:rPr lang="en-US" sz="900" b="0" dirty="0">
                <a:solidFill>
                  <a:schemeClr val="tx1"/>
                </a:solidFill>
                <a:effectLst/>
                <a:latin typeface="Consolas" panose="020B0609020204030204" pitchFamily="49" charset="0"/>
              </a:rPr>
              <a:t>(</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nn.Linear</a:t>
            </a:r>
            <a:r>
              <a:rPr lang="en-US" sz="900" b="0" dirty="0">
                <a:solidFill>
                  <a:schemeClr val="tx1"/>
                </a:solidFill>
                <a:effectLst/>
                <a:latin typeface="Consolas" panose="020B0609020204030204" pitchFamily="49" charset="0"/>
              </a:rPr>
              <a:t>(128 * 6 * 6, 256),</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nn.ReLU</a:t>
            </a:r>
            <a:r>
              <a:rPr lang="en-US" sz="900" b="0" dirty="0">
                <a:solidFill>
                  <a:schemeClr val="tx1"/>
                </a:solidFill>
                <a:effectLst/>
                <a:latin typeface="Consolas" panose="020B0609020204030204" pitchFamily="49" charset="0"/>
              </a:rPr>
              <a:t>(),</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nn.Dropout</a:t>
            </a:r>
            <a:r>
              <a:rPr lang="en-US" sz="900" b="0" dirty="0">
                <a:solidFill>
                  <a:schemeClr val="tx1"/>
                </a:solidFill>
                <a:effectLst/>
                <a:latin typeface="Consolas" panose="020B0609020204030204" pitchFamily="49" charset="0"/>
              </a:rPr>
              <a:t>(0.25),</a:t>
            </a:r>
          </a:p>
          <a:p>
            <a:pPr>
              <a:lnSpc>
                <a:spcPts val="1200"/>
              </a:lnSpc>
              <a:buNone/>
            </a:pPr>
            <a:r>
              <a:rPr lang="en-US" sz="900" b="0" dirty="0">
                <a:solidFill>
                  <a:schemeClr val="tx1"/>
                </a:solidFill>
                <a:effectLst/>
                <a:latin typeface="Consolas" panose="020B0609020204030204" pitchFamily="49" charset="0"/>
              </a:rPr>
              <a:t>            </a:t>
            </a:r>
            <a:r>
              <a:rPr lang="en-US" sz="900" b="0" dirty="0" err="1">
                <a:solidFill>
                  <a:schemeClr val="tx1"/>
                </a:solidFill>
                <a:effectLst/>
                <a:latin typeface="Consolas" panose="020B0609020204030204" pitchFamily="49" charset="0"/>
              </a:rPr>
              <a:t>nn.Linear</a:t>
            </a:r>
            <a:r>
              <a:rPr lang="en-US" sz="900" b="0" dirty="0">
                <a:solidFill>
                  <a:schemeClr val="tx1"/>
                </a:solidFill>
                <a:effectLst/>
                <a:latin typeface="Consolas" panose="020B0609020204030204" pitchFamily="49" charset="0"/>
              </a:rPr>
              <a:t>(256, 1)  </a:t>
            </a:r>
          </a:p>
          <a:p>
            <a:pPr>
              <a:lnSpc>
                <a:spcPts val="1200"/>
              </a:lnSpc>
              <a:buNone/>
            </a:pPr>
            <a:r>
              <a:rPr lang="en-US" sz="900" b="0" dirty="0">
                <a:solidFill>
                  <a:schemeClr val="tx1"/>
                </a:solidFill>
                <a:effectLst/>
                <a:latin typeface="Consolas" panose="020B0609020204030204" pitchFamily="49" charset="0"/>
              </a:rPr>
              <a:t>        )</a:t>
            </a:r>
          </a:p>
          <a:p>
            <a:pPr>
              <a:lnSpc>
                <a:spcPts val="1200"/>
              </a:lnSpc>
              <a:buNone/>
            </a:pPr>
            <a:r>
              <a:rPr lang="en-US" sz="900" b="0" dirty="0">
                <a:solidFill>
                  <a:schemeClr val="tx1"/>
                </a:solidFill>
                <a:effectLst/>
                <a:latin typeface="Consolas" panose="020B0609020204030204" pitchFamily="49" charset="0"/>
              </a:rPr>
              <a:t>    </a:t>
            </a:r>
          </a:p>
        </p:txBody>
      </p:sp>
    </p:spTree>
    <p:extLst>
      <p:ext uri="{BB962C8B-B14F-4D97-AF65-F5344CB8AC3E}">
        <p14:creationId xmlns:p14="http://schemas.microsoft.com/office/powerpoint/2010/main" val="65384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4bb5103dc7_0_349"/>
          <p:cNvSpPr txBox="1"/>
          <p:nvPr/>
        </p:nvSpPr>
        <p:spPr>
          <a:xfrm>
            <a:off x="559263" y="1491726"/>
            <a:ext cx="4342937" cy="48012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2000" b="0" i="0" u="none" strike="noStrike" cap="none" dirty="0">
                <a:solidFill>
                  <a:schemeClr val="tx1"/>
                </a:solidFill>
                <a:latin typeface="Arial"/>
                <a:ea typeface="Arial"/>
                <a:cs typeface="Arial"/>
                <a:sym typeface="Arial"/>
              </a:rPr>
              <a:t>Data augmentation in </a:t>
            </a:r>
            <a:r>
              <a:rPr lang="en-US" sz="2000" b="0" i="0" u="none" strike="noStrike" cap="none" dirty="0" err="1">
                <a:solidFill>
                  <a:schemeClr val="tx1"/>
                </a:solidFill>
                <a:latin typeface="Arial"/>
                <a:ea typeface="Arial"/>
                <a:cs typeface="Arial"/>
                <a:sym typeface="Arial"/>
              </a:rPr>
              <a:t>PyTorch</a:t>
            </a:r>
            <a:r>
              <a:rPr lang="en-US" sz="2000" b="0" i="0" u="none" strike="noStrike" cap="none" dirty="0">
                <a:solidFill>
                  <a:schemeClr val="tx1"/>
                </a:solidFill>
                <a:latin typeface="Arial"/>
                <a:ea typeface="Arial"/>
                <a:cs typeface="Arial"/>
                <a:sym typeface="Arial"/>
              </a:rPr>
              <a:t> involves applying random transformations to training data, such as rotations, flips, and color adjustments, to artificially expand the dataset and improve model generalization.</a:t>
            </a:r>
          </a:p>
          <a:p>
            <a:pPr marL="0" marR="0" lvl="0" indent="0" algn="l" rtl="0">
              <a:lnSpc>
                <a:spcPct val="100000"/>
              </a:lnSpc>
              <a:spcBef>
                <a:spcPts val="0"/>
              </a:spcBef>
              <a:spcAft>
                <a:spcPts val="0"/>
              </a:spcAft>
              <a:buClr>
                <a:srgbClr val="000000"/>
              </a:buClr>
              <a:buSzPts val="1500"/>
              <a:buFont typeface="Arial"/>
              <a:buNone/>
            </a:pPr>
            <a:endParaRPr lang="en-US" sz="2000" dirty="0">
              <a:solidFill>
                <a:schemeClr val="tx1"/>
              </a:solidFill>
            </a:endParaRPr>
          </a:p>
          <a:p>
            <a:pPr marL="0" marR="0" lvl="0" indent="0" algn="l" rtl="0">
              <a:lnSpc>
                <a:spcPct val="100000"/>
              </a:lnSpc>
              <a:spcBef>
                <a:spcPts val="0"/>
              </a:spcBef>
              <a:spcAft>
                <a:spcPts val="0"/>
              </a:spcAft>
              <a:buClr>
                <a:srgbClr val="000000"/>
              </a:buClr>
              <a:buSzPts val="1500"/>
              <a:buFont typeface="Arial"/>
              <a:buNone/>
            </a:pPr>
            <a:r>
              <a:rPr lang="en-US" sz="2000" b="0" i="0" u="none" strike="noStrike" cap="none" dirty="0">
                <a:solidFill>
                  <a:schemeClr val="tx1"/>
                </a:solidFill>
                <a:latin typeface="Arial"/>
                <a:ea typeface="Arial"/>
                <a:cs typeface="Arial"/>
                <a:sym typeface="Arial"/>
              </a:rPr>
              <a:t>v2.compose</a:t>
            </a:r>
          </a:p>
          <a:p>
            <a:pPr marL="0" marR="0" lvl="0" indent="0" algn="l" rtl="0">
              <a:lnSpc>
                <a:spcPct val="100000"/>
              </a:lnSpc>
              <a:spcBef>
                <a:spcPts val="0"/>
              </a:spcBef>
              <a:spcAft>
                <a:spcPts val="0"/>
              </a:spcAft>
              <a:buClr>
                <a:srgbClr val="000000"/>
              </a:buClr>
              <a:buSzPts val="1500"/>
              <a:buFont typeface="Arial"/>
              <a:buNone/>
            </a:pPr>
            <a:endParaRPr lang="en-US" sz="2000" dirty="0">
              <a:solidFill>
                <a:schemeClr val="tx1"/>
              </a:solidFill>
            </a:endParaRPr>
          </a:p>
          <a:p>
            <a:pPr marL="0" marR="0" lvl="0" indent="0" algn="l" rtl="0">
              <a:lnSpc>
                <a:spcPct val="100000"/>
              </a:lnSpc>
              <a:spcBef>
                <a:spcPts val="0"/>
              </a:spcBef>
              <a:spcAft>
                <a:spcPts val="0"/>
              </a:spcAft>
              <a:buClr>
                <a:srgbClr val="000000"/>
              </a:buClr>
              <a:buSzPts val="1500"/>
              <a:buFont typeface="Arial"/>
              <a:buNone/>
            </a:pPr>
            <a:r>
              <a:rPr lang="en-US" sz="2000" dirty="0">
                <a:solidFill>
                  <a:schemeClr val="tx1"/>
                </a:solidFill>
              </a:rPr>
              <a:t>Apply to training set</a:t>
            </a:r>
            <a:endParaRPr sz="20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2000" b="0" i="0" u="none" strike="noStrike" cap="none" dirty="0">
                <a:solidFill>
                  <a:schemeClr val="tx1"/>
                </a:solidFill>
                <a:latin typeface="Arial"/>
                <a:ea typeface="Arial"/>
                <a:cs typeface="Arial"/>
                <a:sym typeface="Arial"/>
              </a:rPr>
              <a:t>Applies a sequence of transformations to EVERY image in the batch</a:t>
            </a:r>
            <a:endParaRPr sz="2000" b="0" i="0" u="none" strike="noStrike" cap="none" dirty="0">
              <a:solidFill>
                <a:schemeClr val="tx1"/>
              </a:solidFill>
              <a:latin typeface="Arial"/>
              <a:ea typeface="Arial"/>
              <a:cs typeface="Arial"/>
              <a:sym typeface="Arial"/>
            </a:endParaRPr>
          </a:p>
        </p:txBody>
      </p:sp>
      <p:sp>
        <p:nvSpPr>
          <p:cNvPr id="343" name="Google Shape;343;g34bb5103dc7_0_349"/>
          <p:cNvSpPr txBox="1"/>
          <p:nvPr/>
        </p:nvSpPr>
        <p:spPr>
          <a:xfrm>
            <a:off x="334311" y="242415"/>
            <a:ext cx="6660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CNN - Data Augmentation</a:t>
            </a:r>
            <a:endParaRPr sz="1400" b="0" i="0" u="none" strike="noStrike" cap="none">
              <a:solidFill>
                <a:srgbClr val="000000"/>
              </a:solidFill>
              <a:latin typeface="Arial"/>
              <a:ea typeface="Arial"/>
              <a:cs typeface="Arial"/>
              <a:sym typeface="Arial"/>
            </a:endParaRPr>
          </a:p>
        </p:txBody>
      </p:sp>
      <p:pic>
        <p:nvPicPr>
          <p:cNvPr id="15362" name="Picture 2" descr="Original image">
            <a:extLst>
              <a:ext uri="{FF2B5EF4-FFF2-40B4-BE49-F238E27FC236}">
                <a16:creationId xmlns:a16="http://schemas.microsoft.com/office/drawing/2014/main" id="{637FEAEA-7C58-EE33-E51E-BF64CA09F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3117075"/>
            <a:ext cx="599122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Original image">
            <a:extLst>
              <a:ext uri="{FF2B5EF4-FFF2-40B4-BE49-F238E27FC236}">
                <a16:creationId xmlns:a16="http://schemas.microsoft.com/office/drawing/2014/main" id="{FCD26A06-0714-64B7-7EB6-478FAC6DA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1233135"/>
            <a:ext cx="5991225" cy="139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42863A-9996-FC52-9E52-2699C3E7CFE7}"/>
              </a:ext>
            </a:extLst>
          </p:cNvPr>
          <p:cNvSpPr txBox="1"/>
          <p:nvPr/>
        </p:nvSpPr>
        <p:spPr>
          <a:xfrm>
            <a:off x="5793740" y="2670721"/>
            <a:ext cx="1322798" cy="261610"/>
          </a:xfrm>
          <a:prstGeom prst="rect">
            <a:avLst/>
          </a:prstGeom>
          <a:noFill/>
        </p:spPr>
        <p:txBody>
          <a:bodyPr wrap="none" rtlCol="0">
            <a:spAutoFit/>
          </a:bodyPr>
          <a:lstStyle/>
          <a:p>
            <a:r>
              <a:rPr lang="en-US" sz="1100" b="1" dirty="0" err="1"/>
              <a:t>RandomRotation</a:t>
            </a:r>
            <a:endParaRPr lang="en-US" sz="1100" b="1" dirty="0"/>
          </a:p>
        </p:txBody>
      </p:sp>
      <p:sp>
        <p:nvSpPr>
          <p:cNvPr id="3" name="TextBox 2">
            <a:extLst>
              <a:ext uri="{FF2B5EF4-FFF2-40B4-BE49-F238E27FC236}">
                <a16:creationId xmlns:a16="http://schemas.microsoft.com/office/drawing/2014/main" id="{6D3BB205-4EE1-2AEA-61BD-FF5B5E649162}"/>
              </a:ext>
            </a:extLst>
          </p:cNvPr>
          <p:cNvSpPr txBox="1"/>
          <p:nvPr/>
        </p:nvSpPr>
        <p:spPr>
          <a:xfrm>
            <a:off x="5793740" y="943765"/>
            <a:ext cx="1119217" cy="261610"/>
          </a:xfrm>
          <a:prstGeom prst="rect">
            <a:avLst/>
          </a:prstGeom>
          <a:noFill/>
        </p:spPr>
        <p:txBody>
          <a:bodyPr wrap="none" rtlCol="0">
            <a:spAutoFit/>
          </a:bodyPr>
          <a:lstStyle/>
          <a:p>
            <a:r>
              <a:rPr lang="en-US" sz="1100" b="1" dirty="0" err="1"/>
              <a:t>RandomCrop</a:t>
            </a:r>
            <a:endParaRPr lang="en-US" sz="1100" b="1" dirty="0"/>
          </a:p>
        </p:txBody>
      </p:sp>
      <p:pic>
        <p:nvPicPr>
          <p:cNvPr id="15366" name="Picture 6" descr="Original image">
            <a:extLst>
              <a:ext uri="{FF2B5EF4-FFF2-40B4-BE49-F238E27FC236}">
                <a16:creationId xmlns:a16="http://schemas.microsoft.com/office/drawing/2014/main" id="{1D7E9948-9E73-CDE9-06E0-1E585E882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726" y="4929540"/>
            <a:ext cx="5991225" cy="1390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7E24A1-C9A7-2404-A6CC-100A1A10B29B}"/>
              </a:ext>
            </a:extLst>
          </p:cNvPr>
          <p:cNvSpPr txBox="1"/>
          <p:nvPr/>
        </p:nvSpPr>
        <p:spPr>
          <a:xfrm>
            <a:off x="5793740" y="4593402"/>
            <a:ext cx="1527982" cy="261610"/>
          </a:xfrm>
          <a:prstGeom prst="rect">
            <a:avLst/>
          </a:prstGeom>
          <a:noFill/>
        </p:spPr>
        <p:txBody>
          <a:bodyPr wrap="none" rtlCol="0">
            <a:spAutoFit/>
          </a:bodyPr>
          <a:lstStyle/>
          <a:p>
            <a:r>
              <a:rPr lang="en-US" sz="1100" b="1" dirty="0" err="1"/>
              <a:t>RandomResizeCrop</a:t>
            </a:r>
            <a:endParaRPr lang="en-US" sz="11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4bb5103dc7_0_5"/>
          <p:cNvSpPr txBox="1"/>
          <p:nvPr/>
        </p:nvSpPr>
        <p:spPr>
          <a:xfrm>
            <a:off x="6908800" y="1225825"/>
            <a:ext cx="4879200" cy="4339619"/>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In </a:t>
            </a:r>
            <a:r>
              <a:rPr lang="en-US" sz="1800" b="0" i="0" u="none" strike="noStrike" cap="none" dirty="0" err="1">
                <a:solidFill>
                  <a:srgbClr val="000000"/>
                </a:solidFill>
                <a:latin typeface="Arial"/>
                <a:ea typeface="Arial"/>
                <a:cs typeface="Arial"/>
                <a:sym typeface="Arial"/>
              </a:rPr>
              <a:t>PyTorch</a:t>
            </a:r>
            <a:r>
              <a:rPr lang="en-US" sz="1800" b="0" i="0" u="none" strike="noStrike" cap="none" dirty="0">
                <a:solidFill>
                  <a:srgbClr val="000000"/>
                </a:solidFill>
                <a:latin typeface="Arial"/>
                <a:ea typeface="Arial"/>
                <a:cs typeface="Arial"/>
                <a:sym typeface="Arial"/>
              </a:rPr>
              <a:t>, model interpretability can be enhanced by generating saliency maps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800" dirty="0"/>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These maps visualize model gradients by highlighting the regions of an input image that most influence the model's prediction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These maps are typically represented as grayscale images, with brighter areas indicating higher importance.</a:t>
            </a: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b="1" dirty="0"/>
              <a:t>Helpful for</a:t>
            </a:r>
            <a:endParaRPr sz="18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Understanding Model Decisions</a:t>
            </a:r>
            <a:endParaRPr lang="en-US" sz="1800" dirty="0"/>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Model Debugging</a:t>
            </a: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p:txBody>
      </p:sp>
      <p:sp>
        <p:nvSpPr>
          <p:cNvPr id="363" name="Google Shape;363;g34bb5103dc7_0_5"/>
          <p:cNvSpPr txBox="1"/>
          <p:nvPr/>
        </p:nvSpPr>
        <p:spPr>
          <a:xfrm>
            <a:off x="334296" y="242425"/>
            <a:ext cx="8948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Model Performance: Saliency Maps</a:t>
            </a:r>
            <a:endParaRPr sz="1400" b="0" i="0" u="none" strike="noStrike" cap="none">
              <a:solidFill>
                <a:srgbClr val="000000"/>
              </a:solidFill>
              <a:latin typeface="Arial"/>
              <a:ea typeface="Arial"/>
              <a:cs typeface="Arial"/>
              <a:sym typeface="Arial"/>
            </a:endParaRPr>
          </a:p>
        </p:txBody>
      </p:sp>
      <p:pic>
        <p:nvPicPr>
          <p:cNvPr id="364" name="Google Shape;364;g34bb5103dc7_0_5"/>
          <p:cNvPicPr preferRelativeResize="0"/>
          <p:nvPr/>
        </p:nvPicPr>
        <p:blipFill rotWithShape="1">
          <a:blip r:embed="rId3">
            <a:alphaModFix/>
          </a:blip>
          <a:srcRect/>
          <a:stretch/>
        </p:blipFill>
        <p:spPr>
          <a:xfrm>
            <a:off x="1422244" y="2354540"/>
            <a:ext cx="2535075" cy="19952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34bb5103dc7_0_325"/>
          <p:cNvSpPr txBox="1"/>
          <p:nvPr/>
        </p:nvSpPr>
        <p:spPr>
          <a:xfrm>
            <a:off x="334295" y="242425"/>
            <a:ext cx="9669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PyTorch – Transfer Learning - Fine-tuning ResNet50 </a:t>
            </a:r>
            <a:endParaRPr sz="1400" b="0" i="0" u="none" strike="noStrike" cap="none">
              <a:solidFill>
                <a:srgbClr val="000000"/>
              </a:solidFill>
              <a:latin typeface="Arial"/>
              <a:ea typeface="Arial"/>
              <a:cs typeface="Arial"/>
              <a:sym typeface="Arial"/>
            </a:endParaRPr>
          </a:p>
        </p:txBody>
      </p:sp>
      <p:sp>
        <p:nvSpPr>
          <p:cNvPr id="380" name="Google Shape;380;g34bb5103dc7_0_325"/>
          <p:cNvSpPr txBox="1"/>
          <p:nvPr/>
        </p:nvSpPr>
        <p:spPr>
          <a:xfrm>
            <a:off x="526000" y="1428750"/>
            <a:ext cx="6015700" cy="4616618"/>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The intuition behind transfer learning for image classification is that if a model is trained on a large and general enough dataset, </a:t>
            </a:r>
            <a:r>
              <a:rPr lang="en-US" sz="1600" b="1" i="0" u="sng" strike="noStrike" cap="none" dirty="0">
                <a:solidFill>
                  <a:srgbClr val="000000"/>
                </a:solidFill>
                <a:latin typeface="Arial"/>
                <a:ea typeface="Arial"/>
                <a:cs typeface="Arial"/>
                <a:sym typeface="Arial"/>
              </a:rPr>
              <a:t>this model will effectively serve as a generic model of the visual world. </a:t>
            </a:r>
          </a:p>
          <a:p>
            <a:pPr marL="285750" marR="0" lvl="0" indent="-285750" algn="l" rtl="0">
              <a:lnSpc>
                <a:spcPct val="100000"/>
              </a:lnSpc>
              <a:spcBef>
                <a:spcPts val="0"/>
              </a:spcBef>
              <a:spcAft>
                <a:spcPts val="0"/>
              </a:spcAft>
              <a:buClr>
                <a:srgbClr val="000000"/>
              </a:buClr>
              <a:buSzPts val="1000"/>
              <a:buFont typeface="Arial" panose="020B0604020202020204" pitchFamily="34" charset="0"/>
              <a:buChar char="•"/>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n-US" sz="1600" b="1" i="0" u="none" strike="noStrike" cap="none" dirty="0">
                <a:solidFill>
                  <a:srgbClr val="000000"/>
                </a:solidFill>
                <a:latin typeface="Arial"/>
                <a:ea typeface="Arial"/>
                <a:cs typeface="Arial"/>
                <a:sym typeface="Arial"/>
              </a:rPr>
              <a:t>Feature Extraction: </a:t>
            </a:r>
            <a:r>
              <a:rPr lang="en-US" sz="1600" b="0" i="0" u="none" strike="noStrike" cap="none" dirty="0">
                <a:solidFill>
                  <a:srgbClr val="000000"/>
                </a:solidFill>
                <a:latin typeface="Arial"/>
                <a:ea typeface="Arial"/>
                <a:cs typeface="Arial"/>
                <a:sym typeface="Arial"/>
              </a:rPr>
              <a:t>Use the representations learned by a previous network to extract meaningful features from new samples. You simply add a new classifier, which will be trained from scratch, on top of the pretrained model so that you can repurpose the feature maps learned previously for the dataset.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000"/>
              <a:buFont typeface="Arial" panose="020B0604020202020204" pitchFamily="34" charset="0"/>
              <a:buChar char="•"/>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n-US" sz="1600" b="1" i="0" u="none" strike="noStrike" cap="none" dirty="0">
                <a:solidFill>
                  <a:srgbClr val="000000"/>
                </a:solidFill>
                <a:latin typeface="Arial"/>
                <a:ea typeface="Arial"/>
                <a:cs typeface="Arial"/>
                <a:sym typeface="Arial"/>
              </a:rPr>
              <a:t>Fine-Tuning: </a:t>
            </a:r>
            <a:r>
              <a:rPr lang="en-US" sz="1600" b="0" i="0" u="none" strike="noStrike" cap="none" dirty="0">
                <a:solidFill>
                  <a:srgbClr val="000000"/>
                </a:solidFill>
                <a:latin typeface="Arial"/>
                <a:ea typeface="Arial"/>
                <a:cs typeface="Arial"/>
                <a:sym typeface="Arial"/>
              </a:rPr>
              <a:t>Unfreeze a few of the top layers of a frozen model base and jointly train both the newly-added classifier layers and the last layers of the base model. This allows us to "fine-tune" the higher-order feature representations in the base model in order to make them more relevant for the specific task.</a:t>
            </a:r>
            <a:endParaRPr sz="1600" b="0" i="0" u="none" strike="noStrike" cap="none" dirty="0">
              <a:solidFill>
                <a:srgbClr val="000000"/>
              </a:solidFill>
              <a:latin typeface="Arial"/>
              <a:ea typeface="Arial"/>
              <a:cs typeface="Arial"/>
              <a:sym typeface="Arial"/>
            </a:endParaRPr>
          </a:p>
        </p:txBody>
      </p:sp>
      <p:pic>
        <p:nvPicPr>
          <p:cNvPr id="381" name="Google Shape;381;g34bb5103dc7_0_325"/>
          <p:cNvPicPr preferRelativeResize="0"/>
          <p:nvPr/>
        </p:nvPicPr>
        <p:blipFill rotWithShape="1">
          <a:blip r:embed="rId3">
            <a:alphaModFix/>
          </a:blip>
          <a:srcRect r="66498"/>
          <a:stretch/>
        </p:blipFill>
        <p:spPr>
          <a:xfrm>
            <a:off x="7214450" y="1377775"/>
            <a:ext cx="2945550" cy="4536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4bb5103dc7_0_22"/>
          <p:cNvSpPr txBox="1"/>
          <p:nvPr/>
        </p:nvSpPr>
        <p:spPr>
          <a:xfrm>
            <a:off x="684539" y="1145381"/>
            <a:ext cx="5076182"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Arial"/>
                <a:ea typeface="Arial"/>
                <a:cs typeface="Arial"/>
                <a:sym typeface="Arial"/>
              </a:rPr>
              <a:t>Images are represented digitally in a computer as a grid of pixels, where each pixel is assigned a specific color or intensity value, typically encoded in binary form using a certain number of bits.</a:t>
            </a:r>
          </a:p>
          <a:p>
            <a:pPr marL="0" marR="0" lvl="0" indent="0" algn="l" rtl="0">
              <a:lnSpc>
                <a:spcPct val="100000"/>
              </a:lnSpc>
              <a:spcBef>
                <a:spcPts val="0"/>
              </a:spcBef>
              <a:spcAft>
                <a:spcPts val="0"/>
              </a:spcAft>
              <a:buClr>
                <a:srgbClr val="000000"/>
              </a:buClr>
              <a:buSzPts val="1800"/>
              <a:buFont typeface="Arial"/>
              <a:buNone/>
            </a:pPr>
            <a:endParaRPr lang="en-US" sz="16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err="1">
                <a:solidFill>
                  <a:schemeClr val="dk1"/>
                </a:solidFill>
                <a:latin typeface="Arial"/>
                <a:ea typeface="Arial"/>
                <a:cs typeface="Arial"/>
                <a:sym typeface="Arial"/>
              </a:rPr>
              <a:t>Skimage</a:t>
            </a:r>
            <a:r>
              <a:rPr lang="en-US" sz="1600" b="0" i="0" u="none" strike="noStrike" cap="none" dirty="0">
                <a:solidFill>
                  <a:schemeClr val="dk1"/>
                </a:solidFill>
                <a:latin typeface="Arial"/>
                <a:ea typeface="Arial"/>
                <a:cs typeface="Arial"/>
                <a:sym typeface="Arial"/>
              </a:rPr>
              <a:t> reads image files (.jpg, .</a:t>
            </a:r>
            <a:r>
              <a:rPr lang="en-US" sz="1600" b="0" i="0" u="none" strike="noStrike" cap="none" dirty="0" err="1">
                <a:solidFill>
                  <a:schemeClr val="dk1"/>
                </a:solidFill>
                <a:latin typeface="Arial"/>
                <a:ea typeface="Arial"/>
                <a:cs typeface="Arial"/>
                <a:sym typeface="Arial"/>
              </a:rPr>
              <a:t>tif</a:t>
            </a:r>
            <a:r>
              <a:rPr lang="en-US" sz="1600" b="0" i="0" u="none" strike="noStrike" cap="none" dirty="0">
                <a:solidFill>
                  <a:schemeClr val="dk1"/>
                </a:solidFill>
                <a:latin typeface="Arial"/>
                <a:ea typeface="Arial"/>
                <a:cs typeface="Arial"/>
                <a:sym typeface="Arial"/>
              </a:rPr>
              <a:t>) into python as </a:t>
            </a:r>
            <a:r>
              <a:rPr lang="en-US" sz="1600" b="0" i="0" u="none" strike="noStrike" cap="none" dirty="0" err="1">
                <a:solidFill>
                  <a:schemeClr val="dk1"/>
                </a:solidFill>
                <a:latin typeface="Arial"/>
                <a:ea typeface="Arial"/>
                <a:cs typeface="Arial"/>
                <a:sym typeface="Arial"/>
              </a:rPr>
              <a:t>numpy</a:t>
            </a:r>
            <a:r>
              <a:rPr lang="en-US" sz="1600" b="0" i="0" u="none" strike="noStrike" cap="none" dirty="0">
                <a:solidFill>
                  <a:schemeClr val="dk1"/>
                </a:solidFill>
                <a:latin typeface="Arial"/>
                <a:ea typeface="Arial"/>
                <a:cs typeface="Arial"/>
                <a:sym typeface="Arial"/>
              </a:rPr>
              <a:t> arrays</a:t>
            </a:r>
          </a:p>
          <a:p>
            <a:pPr marL="0" marR="0" lvl="0" indent="0" algn="l" rtl="0">
              <a:lnSpc>
                <a:spcPct val="100000"/>
              </a:lnSpc>
              <a:spcBef>
                <a:spcPts val="0"/>
              </a:spcBef>
              <a:spcAft>
                <a:spcPts val="0"/>
              </a:spcAft>
              <a:buClr>
                <a:srgbClr val="000000"/>
              </a:buClr>
              <a:buSzPts val="1800"/>
              <a:buFont typeface="Arial"/>
              <a:buNone/>
            </a:pPr>
            <a:endParaRPr lang="en-US"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600" b="1" dirty="0">
                <a:solidFill>
                  <a:schemeClr val="dk1"/>
                </a:solidFill>
              </a:rPr>
              <a:t>Bit depth </a:t>
            </a:r>
            <a:r>
              <a:rPr lang="en-US" sz="1600" dirty="0">
                <a:solidFill>
                  <a:schemeClr val="dk1"/>
                </a:solidFill>
              </a:rPr>
              <a:t>is important for machine learning because it determines the range of color or intensity values that can be represented</a:t>
            </a:r>
          </a:p>
          <a:p>
            <a:pPr marL="0" marR="0" lvl="0" indent="0" algn="l" rtl="0">
              <a:lnSpc>
                <a:spcPct val="100000"/>
              </a:lnSpc>
              <a:spcBef>
                <a:spcPts val="0"/>
              </a:spcBef>
              <a:spcAft>
                <a:spcPts val="0"/>
              </a:spcAft>
              <a:buClr>
                <a:srgbClr val="000000"/>
              </a:buClr>
              <a:buSzPts val="1800"/>
              <a:buFont typeface="Arial"/>
              <a:buNone/>
            </a:pPr>
            <a:endParaRPr lang="en-US" sz="16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rPr>
              <a:t>Higher bit count providing more detailed information and potentially improving model performance by capturing subtle variations in the data</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b="0" i="0" u="none" strike="noStrike" cap="none" dirty="0">
                <a:solidFill>
                  <a:schemeClr val="dk1"/>
                </a:solidFill>
                <a:latin typeface="Arial"/>
                <a:ea typeface="Arial"/>
                <a:cs typeface="Arial"/>
                <a:sym typeface="Arial"/>
              </a:rPr>
              <a:t>8 bit</a:t>
            </a: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b="0" i="0" u="none" strike="noStrike" cap="none" dirty="0">
                <a:solidFill>
                  <a:schemeClr val="dk1"/>
                </a:solidFill>
                <a:latin typeface="Arial"/>
                <a:ea typeface="Arial"/>
                <a:cs typeface="Arial"/>
                <a:sym typeface="Arial"/>
              </a:rPr>
              <a:t>12 bit</a:t>
            </a: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b="0" i="0" u="none" strike="noStrike" cap="none" dirty="0">
                <a:solidFill>
                  <a:schemeClr val="dk1"/>
                </a:solidFill>
                <a:latin typeface="Arial"/>
                <a:ea typeface="Arial"/>
                <a:cs typeface="Arial"/>
                <a:sym typeface="Arial"/>
              </a:rPr>
              <a:t>16 bit</a:t>
            </a: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b="0" i="0" u="none" strike="noStrike" cap="none" dirty="0">
                <a:solidFill>
                  <a:schemeClr val="dk1"/>
                </a:solidFill>
                <a:latin typeface="Arial"/>
                <a:ea typeface="Arial"/>
                <a:cs typeface="Arial"/>
                <a:sym typeface="Arial"/>
              </a:rPr>
              <a:t>uint8</a:t>
            </a:r>
            <a:endParaRPr sz="1600" b="0" i="0" u="none" strike="noStrike" cap="none" dirty="0">
              <a:solidFill>
                <a:schemeClr val="dk1"/>
              </a:solidFill>
              <a:latin typeface="Arial"/>
              <a:ea typeface="Arial"/>
              <a:cs typeface="Arial"/>
              <a:sym typeface="Arial"/>
            </a:endParaRPr>
          </a:p>
        </p:txBody>
      </p:sp>
      <p:sp>
        <p:nvSpPr>
          <p:cNvPr id="99" name="Google Shape;99;g34bb5103dc7_0_22"/>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How is an image represented in a computer?</a:t>
            </a:r>
            <a:endParaRPr sz="1400" b="0" i="0" u="none" strike="noStrike" cap="none">
              <a:solidFill>
                <a:srgbClr val="000000"/>
              </a:solidFill>
              <a:latin typeface="Arial"/>
              <a:ea typeface="Arial"/>
              <a:cs typeface="Arial"/>
              <a:sym typeface="Arial"/>
            </a:endParaRPr>
          </a:p>
        </p:txBody>
      </p:sp>
      <p:pic>
        <p:nvPicPr>
          <p:cNvPr id="100" name="Google Shape;100;g34bb5103dc7_0_22"/>
          <p:cNvPicPr preferRelativeResize="0"/>
          <p:nvPr/>
        </p:nvPicPr>
        <p:blipFill rotWithShape="1">
          <a:blip r:embed="rId3">
            <a:alphaModFix/>
          </a:blip>
          <a:srcRect/>
          <a:stretch/>
        </p:blipFill>
        <p:spPr>
          <a:xfrm>
            <a:off x="7354660" y="1356230"/>
            <a:ext cx="3560475" cy="3416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3"/>
          <p:cNvSpPr txBox="1"/>
          <p:nvPr/>
        </p:nvSpPr>
        <p:spPr>
          <a:xfrm>
            <a:off x="454306" y="1355322"/>
            <a:ext cx="4856714"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Scikit-image</a:t>
            </a:r>
            <a:endParaRPr sz="14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err="1">
                <a:solidFill>
                  <a:schemeClr val="dk1"/>
                </a:solidFill>
                <a:latin typeface="Arial"/>
                <a:ea typeface="Arial"/>
                <a:cs typeface="Arial"/>
                <a:sym typeface="Arial"/>
              </a:rPr>
              <a:t>Skimage</a:t>
            </a:r>
            <a:r>
              <a:rPr lang="en-US" sz="1800" b="0" i="0" u="none" strike="noStrike" cap="none" dirty="0">
                <a:solidFill>
                  <a:schemeClr val="dk1"/>
                </a:solidFill>
                <a:latin typeface="Arial"/>
                <a:ea typeface="Arial"/>
                <a:cs typeface="Arial"/>
                <a:sym typeface="Arial"/>
              </a:rPr>
              <a:t> is part of the NUMFOCUS suite of software packages</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US" sz="1800" dirty="0">
              <a:solidFill>
                <a:schemeClr val="dk1"/>
              </a:solidFil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Collection of algorithms for image processing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Maintained by an active community of volunteers</a:t>
            </a:r>
          </a:p>
          <a:p>
            <a:pPr marL="0" marR="0" lvl="0" indent="0" algn="l" rtl="0">
              <a:lnSpc>
                <a:spcPct val="100000"/>
              </a:lnSpc>
              <a:spcBef>
                <a:spcPts val="0"/>
              </a:spcBef>
              <a:spcAft>
                <a:spcPts val="0"/>
              </a:spcAft>
              <a:buClr>
                <a:srgbClr val="000000"/>
              </a:buClr>
              <a:buSzPts val="1800"/>
              <a:buFont typeface="Arial"/>
              <a:buNone/>
            </a:pPr>
            <a:endParaRPr lang="en-US"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lang="en-US"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Figi (ImageJ)</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Fiji is an image processing package—a “batteries-included” distribution of ImageJ2, bundling a lot of plugins which facilitate scientific image analysis</a:t>
            </a:r>
          </a:p>
        </p:txBody>
      </p:sp>
      <p:pic>
        <p:nvPicPr>
          <p:cNvPr id="131" name="Google Shape;131;p3" descr="Fiji (software) - Wikipedia"/>
          <p:cNvPicPr preferRelativeResize="0"/>
          <p:nvPr/>
        </p:nvPicPr>
        <p:blipFill rotWithShape="1">
          <a:blip r:embed="rId3">
            <a:alphaModFix/>
          </a:blip>
          <a:srcRect/>
          <a:stretch/>
        </p:blipFill>
        <p:spPr>
          <a:xfrm>
            <a:off x="8063665" y="4083270"/>
            <a:ext cx="1824176" cy="1827137"/>
          </a:xfrm>
          <a:prstGeom prst="rect">
            <a:avLst/>
          </a:prstGeom>
          <a:noFill/>
          <a:ln>
            <a:noFill/>
          </a:ln>
        </p:spPr>
      </p:pic>
      <p:sp>
        <p:nvSpPr>
          <p:cNvPr id="132" name="Google Shape;132;p3"/>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Image Processing Tools</a:t>
            </a:r>
            <a:endParaRPr sz="1400" b="0" i="0" u="none" strike="noStrike" cap="none" dirty="0">
              <a:solidFill>
                <a:srgbClr val="000000"/>
              </a:solidFill>
              <a:latin typeface="Arial"/>
              <a:ea typeface="Arial"/>
              <a:cs typeface="Arial"/>
              <a:sym typeface="Arial"/>
            </a:endParaRPr>
          </a:p>
        </p:txBody>
      </p:sp>
      <p:pic>
        <p:nvPicPr>
          <p:cNvPr id="4098" name="Picture 2">
            <a:extLst>
              <a:ext uri="{FF2B5EF4-FFF2-40B4-BE49-F238E27FC236}">
                <a16:creationId xmlns:a16="http://schemas.microsoft.com/office/drawing/2014/main" id="{EBB9CBDB-0884-B3E4-8E06-F08847F43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8456" y="1662049"/>
            <a:ext cx="4130533" cy="1018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4bb5103dc7_0_35"/>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Image Classification Pipeline</a:t>
            </a:r>
            <a:endParaRPr sz="1400" b="0" i="0" u="none" strike="noStrike" cap="none" dirty="0">
              <a:solidFill>
                <a:srgbClr val="000000"/>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A1920F16-B4AB-95F6-98A8-05D0DD10936E}"/>
              </a:ext>
            </a:extLst>
          </p:cNvPr>
          <p:cNvGraphicFramePr/>
          <p:nvPr>
            <p:extLst>
              <p:ext uri="{D42A27DB-BD31-4B8C-83A1-F6EECF244321}">
                <p14:modId xmlns:p14="http://schemas.microsoft.com/office/powerpoint/2010/main" val="3988747705"/>
              </p:ext>
            </p:extLst>
          </p:nvPr>
        </p:nvGraphicFramePr>
        <p:xfrm>
          <a:off x="1879600" y="1669210"/>
          <a:ext cx="8128000" cy="333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4cd729db9c_0_3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Image Segmentation</a:t>
            </a:r>
            <a:endParaRPr/>
          </a:p>
        </p:txBody>
      </p:sp>
      <p:sp>
        <p:nvSpPr>
          <p:cNvPr id="148" name="Google Shape;148;g34cd729db9c_0_3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4cd729db9c_0_23"/>
          <p:cNvSpPr txBox="1"/>
          <p:nvPr/>
        </p:nvSpPr>
        <p:spPr>
          <a:xfrm>
            <a:off x="499032" y="1197643"/>
            <a:ext cx="4856700"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Let’s utilize the image processing tools available in scikit-image to segment out mitochondria</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b="1" dirty="0">
                <a:solidFill>
                  <a:schemeClr val="dk1"/>
                </a:solidFill>
              </a:rPr>
              <a:t>Strategy:</a:t>
            </a:r>
            <a:endParaRPr sz="1800" b="1"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rPr>
              <a:t>Remove the mitochondria from the image for classification</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54" name="Google Shape;154;g34cd729db9c_0_23"/>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dk1"/>
                </a:solidFill>
              </a:rPr>
              <a:t>Segmentation Problem Statement</a:t>
            </a:r>
            <a:endParaRPr sz="1400" b="0" i="0" u="none" strike="noStrike" cap="none">
              <a:solidFill>
                <a:srgbClr val="000000"/>
              </a:solidFill>
              <a:latin typeface="Arial"/>
              <a:ea typeface="Arial"/>
              <a:cs typeface="Arial"/>
              <a:sym typeface="Arial"/>
            </a:endParaRPr>
          </a:p>
        </p:txBody>
      </p:sp>
      <p:pic>
        <p:nvPicPr>
          <p:cNvPr id="155" name="Google Shape;155;g34cd729db9c_0_23"/>
          <p:cNvPicPr preferRelativeResize="0"/>
          <p:nvPr/>
        </p:nvPicPr>
        <p:blipFill>
          <a:blip r:embed="rId3">
            <a:alphaModFix/>
          </a:blip>
          <a:stretch>
            <a:fillRect/>
          </a:stretch>
        </p:blipFill>
        <p:spPr>
          <a:xfrm>
            <a:off x="7166687" y="1049618"/>
            <a:ext cx="3976049" cy="1256125"/>
          </a:xfrm>
          <a:prstGeom prst="rect">
            <a:avLst/>
          </a:prstGeom>
          <a:noFill/>
          <a:ln>
            <a:noFill/>
          </a:ln>
        </p:spPr>
      </p:pic>
      <p:pic>
        <p:nvPicPr>
          <p:cNvPr id="156" name="Google Shape;156;g34cd729db9c_0_23"/>
          <p:cNvPicPr preferRelativeResize="0"/>
          <p:nvPr/>
        </p:nvPicPr>
        <p:blipFill>
          <a:blip r:embed="rId4">
            <a:alphaModFix/>
          </a:blip>
          <a:stretch>
            <a:fillRect/>
          </a:stretch>
        </p:blipFill>
        <p:spPr>
          <a:xfrm>
            <a:off x="7587963" y="2824473"/>
            <a:ext cx="3554773" cy="3455570"/>
          </a:xfrm>
          <a:prstGeom prst="rect">
            <a:avLst/>
          </a:prstGeom>
          <a:noFill/>
          <a:ln>
            <a:noFill/>
          </a:ln>
        </p:spPr>
      </p:pic>
      <p:pic>
        <p:nvPicPr>
          <p:cNvPr id="7170" name="Picture 2" descr="Mitochondrion - Wikipedia">
            <a:extLst>
              <a:ext uri="{FF2B5EF4-FFF2-40B4-BE49-F238E27FC236}">
                <a16:creationId xmlns:a16="http://schemas.microsoft.com/office/drawing/2014/main" id="{8E00E4A7-9544-0356-ACF8-17DCB96BC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4226" y="4634197"/>
            <a:ext cx="2992492" cy="2052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052A56-1FB2-46F9-A3B2-1F9670559EB5}"/>
              </a:ext>
            </a:extLst>
          </p:cNvPr>
          <p:cNvSpPr txBox="1"/>
          <p:nvPr/>
        </p:nvSpPr>
        <p:spPr>
          <a:xfrm>
            <a:off x="279400" y="5174185"/>
            <a:ext cx="3154680" cy="1384995"/>
          </a:xfrm>
          <a:prstGeom prst="rect">
            <a:avLst/>
          </a:prstGeom>
          <a:solidFill>
            <a:schemeClr val="bg1">
              <a:lumMod val="85000"/>
            </a:schemeClr>
          </a:solidFill>
        </p:spPr>
        <p:txBody>
          <a:bodyPr wrap="square">
            <a:spAutoFit/>
          </a:bodyPr>
          <a:lstStyle/>
          <a:p>
            <a:r>
              <a:rPr lang="en-US" b="1" i="1" dirty="0"/>
              <a:t>Mitochondria</a:t>
            </a:r>
            <a:r>
              <a:rPr lang="en-US" i="1" dirty="0"/>
              <a:t> are organelles with a membrane found in the cells of most eukaryotic organisms, and can be thought of the “power plant of the organism through its production of ATP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7;g34bb5103dc7_0_35">
            <a:extLst>
              <a:ext uri="{FF2B5EF4-FFF2-40B4-BE49-F238E27FC236}">
                <a16:creationId xmlns:a16="http://schemas.microsoft.com/office/drawing/2014/main" id="{970D2324-0CC4-B88D-735E-7D7FFB895820}"/>
              </a:ext>
            </a:extLst>
          </p:cNvPr>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Image Segmentation – Typical Order of Operations</a:t>
            </a:r>
            <a:endParaRPr sz="1400" b="0" i="0" u="none" strike="noStrike" cap="none" dirty="0">
              <a:solidFill>
                <a:srgbClr val="000000"/>
              </a:solidFill>
              <a:latin typeface="Arial"/>
              <a:ea typeface="Arial"/>
              <a:cs typeface="Arial"/>
              <a:sym typeface="Arial"/>
            </a:endParaRPr>
          </a:p>
        </p:txBody>
      </p:sp>
      <p:graphicFrame>
        <p:nvGraphicFramePr>
          <p:cNvPr id="7" name="Diagram 6">
            <a:extLst>
              <a:ext uri="{FF2B5EF4-FFF2-40B4-BE49-F238E27FC236}">
                <a16:creationId xmlns:a16="http://schemas.microsoft.com/office/drawing/2014/main" id="{D8EBF686-50A5-8258-E2DE-AC4CF010DE79}"/>
              </a:ext>
            </a:extLst>
          </p:cNvPr>
          <p:cNvGraphicFramePr/>
          <p:nvPr>
            <p:extLst>
              <p:ext uri="{D42A27DB-BD31-4B8C-83A1-F6EECF244321}">
                <p14:modId xmlns:p14="http://schemas.microsoft.com/office/powerpoint/2010/main" val="3530899568"/>
              </p:ext>
            </p:extLst>
          </p:nvPr>
        </p:nvGraphicFramePr>
        <p:xfrm>
          <a:off x="2486024" y="1289050"/>
          <a:ext cx="7019925" cy="4434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55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4bb5103dc7_0_41"/>
          <p:cNvSpPr txBox="1"/>
          <p:nvPr/>
        </p:nvSpPr>
        <p:spPr>
          <a:xfrm>
            <a:off x="454306" y="226632"/>
            <a:ext cx="11328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Preprocessing - Histogram equalization and Gamma Adjustment</a:t>
            </a:r>
            <a:endParaRPr sz="1400" b="0" i="0" u="none" strike="noStrike" cap="none" dirty="0">
              <a:solidFill>
                <a:srgbClr val="000000"/>
              </a:solidFill>
              <a:latin typeface="Arial"/>
              <a:ea typeface="Arial"/>
              <a:cs typeface="Arial"/>
              <a:sym typeface="Arial"/>
            </a:endParaRPr>
          </a:p>
        </p:txBody>
      </p:sp>
      <p:sp>
        <p:nvSpPr>
          <p:cNvPr id="179" name="Google Shape;179;g34bb5103dc7_0_41"/>
          <p:cNvSpPr txBox="1"/>
          <p:nvPr/>
        </p:nvSpPr>
        <p:spPr>
          <a:xfrm>
            <a:off x="7068462" y="864870"/>
            <a:ext cx="456630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chemeClr val="dk1"/>
                </a:solidFill>
                <a:latin typeface="Arial"/>
                <a:ea typeface="Arial"/>
                <a:cs typeface="Arial"/>
                <a:sym typeface="Arial"/>
              </a:rPr>
              <a:t>Definition of equalization</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US" dirty="0">
                <a:solidFill>
                  <a:schemeClr val="dk1"/>
                </a:solidFill>
              </a:rPr>
              <a:t>Our goal is to increase contrast between pixels</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US" i="0" u="none" strike="noStrike" cap="none" dirty="0">
                <a:solidFill>
                  <a:schemeClr val="dk1"/>
                </a:solidFill>
                <a:latin typeface="Arial"/>
                <a:ea typeface="Arial"/>
                <a:cs typeface="Arial"/>
                <a:sym typeface="Arial"/>
              </a:rPr>
              <a:t>Histogram equalization is a contrast enhancement technique that redistributes the intensity values of an image to achieve a uniform histogram, thereby improving the overall contrast.</a:t>
            </a:r>
          </a:p>
          <a:p>
            <a:pPr marL="0" marR="0" lvl="0" indent="0" algn="l" rtl="0">
              <a:lnSpc>
                <a:spcPct val="100000"/>
              </a:lnSpc>
              <a:spcBef>
                <a:spcPts val="0"/>
              </a:spcBef>
              <a:spcAft>
                <a:spcPts val="0"/>
              </a:spcAft>
              <a:buClr>
                <a:srgbClr val="000000"/>
              </a:buClr>
              <a:buSzPts val="1800"/>
              <a:buFont typeface="Arial"/>
              <a:buNone/>
            </a:pPr>
            <a:endParaRPr lang="en-US"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chemeClr val="dk1"/>
                </a:solidFill>
                <a:latin typeface="Arial"/>
                <a:ea typeface="Arial"/>
                <a:cs typeface="Arial"/>
                <a:sym typeface="Arial"/>
              </a:rPr>
              <a:t>Adaptive equalization</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US" dirty="0">
                <a:solidFill>
                  <a:schemeClr val="dk1"/>
                </a:solidFill>
              </a:rPr>
              <a:t>Contrast Limited Adaptive Histogram Equalization (CLAHE).</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US" dirty="0">
                <a:solidFill>
                  <a:schemeClr val="dk1"/>
                </a:solidFill>
              </a:rPr>
              <a:t>An algorithm for local contrast enhancement, that uses histograms computed over different tile regions of the image. Local details can therefore be enhanced even in regions that are darker or lighter than most of the image.</a:t>
            </a:r>
          </a:p>
          <a:p>
            <a:pPr marL="0" marR="0" lvl="0" indent="0" algn="l" rtl="0">
              <a:lnSpc>
                <a:spcPct val="100000"/>
              </a:lnSpc>
              <a:spcBef>
                <a:spcPts val="0"/>
              </a:spcBef>
              <a:spcAft>
                <a:spcPts val="0"/>
              </a:spcAft>
              <a:buClr>
                <a:srgbClr val="000000"/>
              </a:buClr>
              <a:buSzPts val="1800"/>
              <a:buFont typeface="Arial"/>
              <a:buNone/>
            </a:pPr>
            <a:endParaRPr lang="en-US"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chemeClr val="dk1"/>
                </a:solidFill>
                <a:latin typeface="Arial"/>
                <a:ea typeface="Arial"/>
                <a:cs typeface="Arial"/>
                <a:sym typeface="Arial"/>
              </a:rPr>
              <a:t>Gamma Correction</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US" b="0" i="0" u="none" strike="noStrike" cap="none" dirty="0">
                <a:solidFill>
                  <a:schemeClr val="dk1"/>
                </a:solidFill>
                <a:latin typeface="Arial"/>
                <a:ea typeface="Arial"/>
                <a:cs typeface="Arial"/>
                <a:sym typeface="Arial"/>
              </a:rPr>
              <a:t>Gamma correction is a nonlinear operation used to encode and decode luminance or tristimulus values in images, adjusting the brightness to match the nonlinear response of display devices and human vision.</a:t>
            </a:r>
            <a:endParaRPr b="0" i="0" u="none" strike="noStrike" cap="none" dirty="0">
              <a:solidFill>
                <a:schemeClr val="dk1"/>
              </a:solidFill>
              <a:latin typeface="Arial"/>
              <a:ea typeface="Arial"/>
              <a:cs typeface="Arial"/>
              <a:sym typeface="Arial"/>
            </a:endParaRPr>
          </a:p>
        </p:txBody>
      </p:sp>
      <p:pic>
        <p:nvPicPr>
          <p:cNvPr id="11266" name="Picture 2" descr="Low contrast image, Contrast stretching, Histogram equalization, Adaptive equalization">
            <a:extLst>
              <a:ext uri="{FF2B5EF4-FFF2-40B4-BE49-F238E27FC236}">
                <a16:creationId xmlns:a16="http://schemas.microsoft.com/office/drawing/2014/main" id="{8FFE9457-B63B-0203-32E2-D89E39F3A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97" y="783590"/>
            <a:ext cx="4517682" cy="28235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ow contrast image, Gamma correction, Logarithmic correction">
            <a:extLst>
              <a:ext uri="{FF2B5EF4-FFF2-40B4-BE49-F238E27FC236}">
                <a16:creationId xmlns:a16="http://schemas.microsoft.com/office/drawing/2014/main" id="{D7D58772-CDF0-E717-F0BD-F22D8B31B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257" y="4093567"/>
            <a:ext cx="3857282" cy="2410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1961</Words>
  <Application>Microsoft Office PowerPoint</Application>
  <PresentationFormat>Widescreen</PresentationFormat>
  <Paragraphs>268</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Play</vt:lpstr>
      <vt:lpstr>Consolas</vt:lpstr>
      <vt:lpstr>Office Theme</vt:lpstr>
      <vt:lpstr>PowerPoint Presentation</vt:lpstr>
      <vt:lpstr>PowerPoint Presentation</vt:lpstr>
      <vt:lpstr>PowerPoint Presentation</vt:lpstr>
      <vt:lpstr>PowerPoint Presentation</vt:lpstr>
      <vt:lpstr>PowerPoint Presentation</vt:lpstr>
      <vt:lpstr>Image Segmentation</vt:lpstr>
      <vt:lpstr>PowerPoint Presentation</vt:lpstr>
      <vt:lpstr>PowerPoint Presentation</vt:lpstr>
      <vt:lpstr>PowerPoint Presentation</vt:lpstr>
      <vt:lpstr>PowerPoint Presentation</vt:lpstr>
      <vt:lpstr>PowerPoint Presentation</vt:lpstr>
      <vt:lpstr>PowerPoint Presentation</vt:lpstr>
      <vt:lpstr>Feature Selection</vt:lpstr>
      <vt:lpstr>PowerPoint Presentation</vt:lpstr>
      <vt:lpstr>PowerPoint Presentation</vt:lpstr>
      <vt:lpstr>PowerPoint Presentation</vt:lpstr>
      <vt:lpstr>Model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Matthew Litz</dc:creator>
  <cp:lastModifiedBy>Matthew Litz</cp:lastModifiedBy>
  <cp:revision>24</cp:revision>
  <dcterms:created xsi:type="dcterms:W3CDTF">2025-04-10T14:20:58Z</dcterms:created>
  <dcterms:modified xsi:type="dcterms:W3CDTF">2025-04-19T20:47:05Z</dcterms:modified>
</cp:coreProperties>
</file>